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2B8E613-6F7C-433C-8529-41C64D95DB81}"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B9F7A9C-0C2C-45E4-8D0F-628193AD6B85}" type="slidenum">
              <a:rPr lang="ru-RU" smtClean="0"/>
              <a:t>‹#›</a:t>
            </a:fld>
            <a:endParaRPr lang="ru-RU"/>
          </a:p>
        </p:txBody>
      </p:sp>
    </p:spTree>
    <p:extLst>
      <p:ext uri="{BB962C8B-B14F-4D97-AF65-F5344CB8AC3E}">
        <p14:creationId xmlns:p14="http://schemas.microsoft.com/office/powerpoint/2010/main" val="3002101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2B8E613-6F7C-433C-8529-41C64D95DB81}"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16296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2B8E613-6F7C-433C-8529-41C64D95DB81}"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288539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2B8E613-6F7C-433C-8529-41C64D95DB81}"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10747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52B8E613-6F7C-433C-8529-41C64D95DB81}" type="datetimeFigureOut">
              <a:rPr lang="ru-RU" smtClean="0"/>
              <a:t>09.11.2020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B9F7A9C-0C2C-45E4-8D0F-628193AD6B85}" type="slidenum">
              <a:rPr lang="ru-RU" smtClean="0"/>
              <a:t>‹#›</a:t>
            </a:fld>
            <a:endParaRPr lang="ru-RU"/>
          </a:p>
        </p:txBody>
      </p:sp>
    </p:spTree>
    <p:extLst>
      <p:ext uri="{BB962C8B-B14F-4D97-AF65-F5344CB8AC3E}">
        <p14:creationId xmlns:p14="http://schemas.microsoft.com/office/powerpoint/2010/main" val="410331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2B8E613-6F7C-433C-8529-41C64D95DB81}"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3535406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2B8E613-6F7C-433C-8529-41C64D95DB81}" type="datetimeFigureOut">
              <a:rPr lang="ru-RU" smtClean="0"/>
              <a:t>09.11.2020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293454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2B8E613-6F7C-433C-8529-41C64D95DB81}" type="datetimeFigureOut">
              <a:rPr lang="ru-RU" smtClean="0"/>
              <a:t>09.11.2020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471237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8E613-6F7C-433C-8529-41C64D95DB81}" type="datetimeFigureOut">
              <a:rPr lang="ru-RU" smtClean="0"/>
              <a:t>09.11.2020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3073432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2B8E613-6F7C-433C-8529-41C64D95DB81}"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154372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2B8E613-6F7C-433C-8529-41C64D95DB81}" type="datetimeFigureOut">
              <a:rPr lang="ru-RU" smtClean="0"/>
              <a:t>09.11.2020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72200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2B8E613-6F7C-433C-8529-41C64D95DB81}" type="datetimeFigureOut">
              <a:rPr lang="ru-RU" smtClean="0"/>
              <a:t>09.11.2020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B9F7A9C-0C2C-45E4-8D0F-628193AD6B85}" type="slidenum">
              <a:rPr lang="ru-RU" smtClean="0"/>
              <a:t>‹#›</a:t>
            </a:fld>
            <a:endParaRPr lang="ru-RU"/>
          </a:p>
        </p:txBody>
      </p:sp>
    </p:spTree>
    <p:extLst>
      <p:ext uri="{BB962C8B-B14F-4D97-AF65-F5344CB8AC3E}">
        <p14:creationId xmlns:p14="http://schemas.microsoft.com/office/powerpoint/2010/main" val="2030227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4400" dirty="0">
                <a:latin typeface="Times New Roman" panose="02020603050405020304" pitchFamily="18" charset="0"/>
                <a:cs typeface="Times New Roman" panose="02020603050405020304" pitchFamily="18" charset="0"/>
              </a:rPr>
              <a:t>СРЕДСТВА И МЕТОДЫ</a:t>
            </a:r>
            <a:br>
              <a:rPr lang="ru-RU" sz="4400" dirty="0">
                <a:latin typeface="Times New Roman" panose="02020603050405020304" pitchFamily="18" charset="0"/>
                <a:cs typeface="Times New Roman" panose="02020603050405020304" pitchFamily="18" charset="0"/>
              </a:rPr>
            </a:br>
            <a:r>
              <a:rPr lang="ru-RU" sz="4400" dirty="0">
                <a:latin typeface="Times New Roman" panose="02020603050405020304" pitchFamily="18" charset="0"/>
                <a:cs typeface="Times New Roman" panose="02020603050405020304" pitchFamily="18" charset="0"/>
              </a:rPr>
              <a:t>ФИЗИЧЕСКОГО ВОСПИТАНИЯ</a:t>
            </a:r>
          </a:p>
        </p:txBody>
      </p:sp>
      <p:sp>
        <p:nvSpPr>
          <p:cNvPr id="3" name="Подзаголовок 2"/>
          <p:cNvSpPr>
            <a:spLocks noGrp="1"/>
          </p:cNvSpPr>
          <p:nvPr>
            <p:ph type="subTitle" idx="1"/>
          </p:nvPr>
        </p:nvSpPr>
        <p:spPr/>
        <p:txBody>
          <a:bodyPr>
            <a:normAutofit/>
          </a:bodyPr>
          <a:lstStyle/>
          <a:p>
            <a:pPr algn="ctr"/>
            <a:r>
              <a:rPr lang="ru-RU" sz="3200" smtClean="0">
                <a:latin typeface="Times New Roman" panose="02020603050405020304" pitchFamily="18" charset="0"/>
                <a:cs typeface="Times New Roman" panose="02020603050405020304" pitchFamily="18" charset="0"/>
              </a:rPr>
              <a:t>Лекция 9.2</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07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оптимальном воздействии они становятся формой активного отдыха и повышают эффект восстановления.</a:t>
            </a:r>
          </a:p>
          <a:p>
            <a:pPr algn="just"/>
            <a:r>
              <a:rPr lang="ru-RU" dirty="0" smtClean="0">
                <a:latin typeface="Times New Roman" panose="02020603050405020304" pitchFamily="18" charset="0"/>
                <a:cs typeface="Times New Roman" panose="02020603050405020304" pitchFamily="18" charset="0"/>
              </a:rPr>
              <a:t>Одним из главных требований к использованию оздоровительных сил природы является системное и комплексное применение их в сочетании с физическими упражнениями.</a:t>
            </a:r>
          </a:p>
          <a:p>
            <a:pPr algn="ctr"/>
            <a:r>
              <a:rPr lang="ru-RU" b="1" dirty="0" smtClean="0">
                <a:latin typeface="Times New Roman" panose="02020603050405020304" pitchFamily="18" charset="0"/>
                <a:cs typeface="Times New Roman" panose="02020603050405020304" pitchFamily="18" charset="0"/>
              </a:rPr>
              <a:t>Гигиенические факторы</a:t>
            </a:r>
          </a:p>
          <a:p>
            <a:pPr algn="just"/>
            <a:r>
              <a:rPr lang="ru-RU" dirty="0" smtClean="0">
                <a:latin typeface="Times New Roman" panose="02020603050405020304" pitchFamily="18" charset="0"/>
                <a:cs typeface="Times New Roman" panose="02020603050405020304" pitchFamily="18" charset="0"/>
              </a:rPr>
              <a:t>К гигиеническим факторам, содействующим укреплению здоровья и повышающим эффект воздействия физических упражнений на организм человека, стимулирующим развитие адаптивных свойств организма, относятся личная и общественная гигиена (чистота тела, чистота мест занятий, воздуха и т.д.), соблюдение общего режима дня, режима двигательной активности, режима питания и сна.</a:t>
            </a:r>
          </a:p>
          <a:p>
            <a:pPr algn="just"/>
            <a:r>
              <a:rPr lang="ru-RU" dirty="0" smtClean="0">
                <a:latin typeface="Times New Roman" panose="02020603050405020304" pitchFamily="18" charset="0"/>
                <a:cs typeface="Times New Roman" panose="02020603050405020304" pitchFamily="18" charset="0"/>
              </a:rPr>
              <a:t>Несоблюдение гигиенических требований снижает положительный эффект занятий физическими упражнениями.</a:t>
            </a:r>
          </a:p>
          <a:p>
            <a:pPr algn="ctr"/>
            <a:r>
              <a:rPr lang="ru-RU" b="1" dirty="0" smtClean="0">
                <a:latin typeface="Times New Roman" panose="02020603050405020304" pitchFamily="18" charset="0"/>
                <a:cs typeface="Times New Roman" panose="02020603050405020304" pitchFamily="18" charset="0"/>
              </a:rPr>
              <a:t>Методы физического воспитания</a:t>
            </a:r>
          </a:p>
          <a:p>
            <a:pPr algn="just"/>
            <a:r>
              <a:rPr lang="ru-RU" dirty="0" smtClean="0">
                <a:latin typeface="Times New Roman" panose="02020603050405020304" pitchFamily="18" charset="0"/>
                <a:cs typeface="Times New Roman" panose="02020603050405020304" pitchFamily="18" charset="0"/>
              </a:rPr>
              <a:t>Под методами физического воспитания понимаются способы применения физических упражнений.</a:t>
            </a:r>
          </a:p>
          <a:p>
            <a:pPr algn="just"/>
            <a:r>
              <a:rPr lang="ru-RU" dirty="0" smtClean="0">
                <a:latin typeface="Times New Roman" panose="02020603050405020304" pitchFamily="18" charset="0"/>
                <a:cs typeface="Times New Roman" panose="02020603050405020304" pitchFamily="18" charset="0"/>
              </a:rPr>
              <a:t>В физическом воспитании применяются две группы методов: специфические (характерные только для процесса физического воспитания) и общепедагогические (применяемые во всех случаях обучения и воспитания).</a:t>
            </a:r>
          </a:p>
          <a:p>
            <a:pPr algn="just"/>
            <a:r>
              <a:rPr lang="ru-RU" dirty="0" smtClean="0">
                <a:latin typeface="Times New Roman" panose="02020603050405020304" pitchFamily="18" charset="0"/>
                <a:cs typeface="Times New Roman" panose="02020603050405020304" pitchFamily="18" charset="0"/>
              </a:rPr>
              <a:t>К специфическим методам физического воспитания относятся:</a:t>
            </a:r>
          </a:p>
          <a:p>
            <a:pPr algn="just"/>
            <a:r>
              <a:rPr lang="ru-RU" dirty="0" smtClean="0">
                <a:latin typeface="Times New Roman" panose="02020603050405020304" pitchFamily="18" charset="0"/>
                <a:cs typeface="Times New Roman" panose="02020603050405020304" pitchFamily="18" charset="0"/>
              </a:rPr>
              <a:t>1)методы строго регламентированного упражнения;</a:t>
            </a:r>
          </a:p>
          <a:p>
            <a:pPr algn="just"/>
            <a:r>
              <a:rPr lang="ru-RU" dirty="0" smtClean="0">
                <a:latin typeface="Times New Roman" panose="02020603050405020304" pitchFamily="18" charset="0"/>
                <a:cs typeface="Times New Roman" panose="02020603050405020304" pitchFamily="18" charset="0"/>
              </a:rPr>
              <a:t>2)игровой метод (использование упражнений в игровой форме);</a:t>
            </a:r>
          </a:p>
          <a:p>
            <a:pPr algn="just"/>
            <a:r>
              <a:rPr lang="ru-RU" dirty="0" smtClean="0">
                <a:latin typeface="Times New Roman" panose="02020603050405020304" pitchFamily="18" charset="0"/>
                <a:cs typeface="Times New Roman" panose="02020603050405020304" pitchFamily="18" charset="0"/>
              </a:rPr>
              <a:t>3)соревновательный метод (использование упражнений в соревновательной форме).</a:t>
            </a:r>
          </a:p>
          <a:p>
            <a:pPr algn="just"/>
            <a:r>
              <a:rPr lang="ru-RU" dirty="0" smtClean="0">
                <a:latin typeface="Times New Roman" panose="02020603050405020304" pitchFamily="18" charset="0"/>
                <a:cs typeface="Times New Roman" panose="02020603050405020304" pitchFamily="18" charset="0"/>
              </a:rPr>
              <a:t>С помощью этих методов решаются конкретные задачи, связанные с обучением технике выполнения физических упражнений и воспитанием физических качеств.</a:t>
            </a:r>
          </a:p>
          <a:p>
            <a:pPr algn="just"/>
            <a:r>
              <a:rPr lang="ru-RU" dirty="0" smtClean="0">
                <a:latin typeface="Times New Roman" panose="02020603050405020304" pitchFamily="18" charset="0"/>
                <a:cs typeface="Times New Roman" panose="02020603050405020304" pitchFamily="18" charset="0"/>
              </a:rPr>
              <a:t>Общепедагогические методы включают в себя:</a:t>
            </a:r>
          </a:p>
          <a:p>
            <a:pPr algn="just"/>
            <a:r>
              <a:rPr lang="ru-RU" dirty="0" smtClean="0">
                <a:latin typeface="Times New Roman" panose="02020603050405020304" pitchFamily="18" charset="0"/>
                <a:cs typeface="Times New Roman" panose="02020603050405020304" pitchFamily="18" charset="0"/>
              </a:rPr>
              <a:t>1)словесные методы;</a:t>
            </a:r>
          </a:p>
          <a:p>
            <a:pPr algn="just"/>
            <a:r>
              <a:rPr lang="ru-RU" dirty="0" smtClean="0">
                <a:latin typeface="Times New Roman" panose="02020603050405020304" pitchFamily="18" charset="0"/>
                <a:cs typeface="Times New Roman" panose="02020603050405020304" pitchFamily="18" charset="0"/>
              </a:rPr>
              <a:t>2)методы наглядного воздействия.</a:t>
            </a:r>
          </a:p>
          <a:p>
            <a:pPr algn="just"/>
            <a:r>
              <a:rPr lang="ru-RU" dirty="0" smtClean="0">
                <a:latin typeface="Times New Roman" panose="02020603050405020304" pitchFamily="18" charset="0"/>
                <a:cs typeface="Times New Roman" panose="02020603050405020304" pitchFamily="18" charset="0"/>
              </a:rPr>
              <a:t>Ни одним из методов нельзя ограничиваться в методике физического воспитания как наилучшим. Только оптимальное сочетание названных методов в соответствии с методическими принципами может обеспечить успешную реализацию комплекса задач физического воспитания.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935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9182"/>
            <a:ext cx="12192000" cy="6740307"/>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Методы строго регламентированного упражнения</a:t>
            </a:r>
          </a:p>
          <a:p>
            <a:pPr algn="just"/>
            <a:r>
              <a:rPr lang="ru-RU" dirty="0" smtClean="0">
                <a:latin typeface="Times New Roman" panose="02020603050405020304" pitchFamily="18" charset="0"/>
                <a:cs typeface="Times New Roman" panose="02020603050405020304" pitchFamily="18" charset="0"/>
              </a:rPr>
              <a:t>Основным методическим направлением в процессе физического воспитания является строгая регламентация упражнений.</a:t>
            </a:r>
          </a:p>
          <a:p>
            <a:pPr algn="just"/>
            <a:r>
              <a:rPr lang="ru-RU" dirty="0" smtClean="0">
                <a:latin typeface="Times New Roman" panose="02020603050405020304" pitchFamily="18" charset="0"/>
                <a:cs typeface="Times New Roman" panose="02020603050405020304" pitchFamily="18" charset="0"/>
              </a:rPr>
              <a:t>Сущность методов строго регламентированного упражнения заключается в том, что каждое упражнение выполняется в строго заданной форме и с точно обусловленной нагрузкой.</a:t>
            </a:r>
          </a:p>
          <a:p>
            <a:pPr algn="just"/>
            <a:r>
              <a:rPr lang="ru-RU" dirty="0" smtClean="0">
                <a:latin typeface="Times New Roman" panose="02020603050405020304" pitchFamily="18" charset="0"/>
                <a:cs typeface="Times New Roman" panose="02020603050405020304" pitchFamily="18" charset="0"/>
              </a:rPr>
              <a:t>Методы строго регламентированного упражнения обладают большими </a:t>
            </a:r>
            <a:r>
              <a:rPr lang="ru-RU" dirty="0" err="1" smtClean="0">
                <a:latin typeface="Times New Roman" panose="02020603050405020304" pitchFamily="18" charset="0"/>
                <a:cs typeface="Times New Roman" panose="02020603050405020304" pitchFamily="18" charset="0"/>
              </a:rPr>
              <a:t>педагогамескими</a:t>
            </a:r>
            <a:r>
              <a:rPr lang="ru-RU" dirty="0" smtClean="0">
                <a:latin typeface="Times New Roman" panose="02020603050405020304" pitchFamily="18" charset="0"/>
                <a:cs typeface="Times New Roman" panose="02020603050405020304" pitchFamily="18" charset="0"/>
              </a:rPr>
              <a:t> возможностями. Они позволяют: 1) осуществлять двигательную деятельность занимающихся по твердо предписанной программе (по подбору упражнений, их связкам, комбинациям, очередности выполнения и т.д.); 2) строго регламентировать нагрузку по объему и интенсивности, а также управлять ее динамикой в зависимости психофизического состояния занимающихся и решаемых задач; 3) точно дозировать интервалы отдыха между частями нагрузки; 4) избирательно воспитывать физические качества; 5) использовать физические упражнения в занятиях с любым возрастным контингентом; 6) эффективно осваивать технику физических упражнений и т.д.</a:t>
            </a:r>
          </a:p>
          <a:p>
            <a:pPr algn="just"/>
            <a:r>
              <a:rPr lang="ru-RU" dirty="0" smtClean="0">
                <a:latin typeface="Times New Roman" panose="02020603050405020304" pitchFamily="18" charset="0"/>
                <a:cs typeface="Times New Roman" panose="02020603050405020304" pitchFamily="18" charset="0"/>
              </a:rPr>
              <a:t>В практике физического воспитания все методы строго регламентированного упражнения подразделяются на две </a:t>
            </a:r>
            <a:r>
              <a:rPr lang="ru-RU" dirty="0" err="1" smtClean="0">
                <a:latin typeface="Times New Roman" panose="02020603050405020304" pitchFamily="18" charset="0"/>
                <a:cs typeface="Times New Roman" panose="02020603050405020304" pitchFamily="18" charset="0"/>
              </a:rPr>
              <a:t>подгруп</a:t>
            </a:r>
            <a:r>
              <a:rPr lang="ru-RU" dirty="0" smtClean="0">
                <a:latin typeface="Times New Roman" panose="02020603050405020304" pitchFamily="18" charset="0"/>
                <a:cs typeface="Times New Roman" panose="02020603050405020304" pitchFamily="18" charset="0"/>
              </a:rPr>
              <a:t>-</a:t>
            </a:r>
          </a:p>
          <a:p>
            <a:pPr algn="just"/>
            <a:r>
              <a:rPr lang="ru-RU" dirty="0" err="1" smtClean="0">
                <a:latin typeface="Times New Roman" panose="02020603050405020304" pitchFamily="18" charset="0"/>
                <a:cs typeface="Times New Roman" panose="02020603050405020304" pitchFamily="18" charset="0"/>
              </a:rPr>
              <a:t>пы</a:t>
            </a:r>
            <a:r>
              <a:rPr lang="ru-RU" dirty="0" smtClean="0">
                <a:latin typeface="Times New Roman" panose="02020603050405020304" pitchFamily="18" charset="0"/>
                <a:cs typeface="Times New Roman" panose="02020603050405020304" pitchFamily="18" charset="0"/>
              </a:rPr>
              <a:t>: 1) методы обучения двигательным действиям; 2) методы воспитания физических качеств.</a:t>
            </a:r>
          </a:p>
          <a:p>
            <a:pPr algn="just"/>
            <a:r>
              <a:rPr lang="ru-RU" dirty="0" smtClean="0">
                <a:latin typeface="Times New Roman" panose="02020603050405020304" pitchFamily="18" charset="0"/>
                <a:cs typeface="Times New Roman" panose="02020603050405020304" pitchFamily="18" charset="0"/>
              </a:rPr>
              <a:t>Методы обучения двигательным действиям. К ним относятся: 1)целостный метод (метод целостно-конструктивно </a:t>
            </a:r>
            <a:r>
              <a:rPr lang="ru-RU" dirty="0" err="1" smtClean="0">
                <a:latin typeface="Times New Roman" panose="02020603050405020304" pitchFamily="18" charset="0"/>
                <a:cs typeface="Times New Roman" panose="02020603050405020304" pitchFamily="18" charset="0"/>
              </a:rPr>
              <a:t>го</a:t>
            </a:r>
            <a:r>
              <a:rPr lang="ru-RU" dirty="0" smtClean="0">
                <a:latin typeface="Times New Roman" panose="02020603050405020304" pitchFamily="18" charset="0"/>
                <a:cs typeface="Times New Roman" panose="02020603050405020304" pitchFamily="18" charset="0"/>
              </a:rPr>
              <a:t> упражнения); 2) </a:t>
            </a:r>
            <a:r>
              <a:rPr lang="ru-RU" dirty="0" err="1" smtClean="0">
                <a:latin typeface="Times New Roman" panose="02020603050405020304" pitchFamily="18" charset="0"/>
                <a:cs typeface="Times New Roman" panose="02020603050405020304" pitchFamily="18" charset="0"/>
              </a:rPr>
              <a:t>расчлененно</a:t>
            </a:r>
            <a:r>
              <a:rPr lang="ru-RU" dirty="0" smtClean="0">
                <a:latin typeface="Times New Roman" panose="02020603050405020304" pitchFamily="18" charset="0"/>
                <a:cs typeface="Times New Roman" panose="02020603050405020304" pitchFamily="18" charset="0"/>
              </a:rPr>
              <a:t>-конструктивный; 3) сопряженного воздействия.</a:t>
            </a:r>
          </a:p>
          <a:p>
            <a:pPr algn="ctr"/>
            <a:r>
              <a:rPr lang="ru-RU" b="1" dirty="0" smtClean="0">
                <a:latin typeface="Times New Roman" panose="02020603050405020304" pitchFamily="18" charset="0"/>
                <a:cs typeface="Times New Roman" panose="02020603050405020304" pitchFamily="18" charset="0"/>
              </a:rPr>
              <a:t>Метод целостно-конструктивного упражнения. </a:t>
            </a:r>
          </a:p>
          <a:p>
            <a:pPr algn="just"/>
            <a:r>
              <a:rPr lang="ru-RU" dirty="0" smtClean="0">
                <a:latin typeface="Times New Roman" panose="02020603050405020304" pitchFamily="18" charset="0"/>
                <a:cs typeface="Times New Roman" panose="02020603050405020304" pitchFamily="18" charset="0"/>
              </a:rPr>
              <a:t>Применяется на любом этапе обучения. Сущность его состоит в том, что техника двигательного действия осваивается с самого начала в целостной своей структуре без расчленения на отдельные части. Целостный метод позволяет разучивать структурно несложные движения (например, бег, простые прыжки, общеразвивающие упражнения и т.п.).</a:t>
            </a:r>
          </a:p>
          <a:p>
            <a:pPr algn="just"/>
            <a:r>
              <a:rPr lang="ru-RU" dirty="0" smtClean="0">
                <a:latin typeface="Times New Roman" panose="02020603050405020304" pitchFamily="18" charset="0"/>
                <a:cs typeface="Times New Roman" panose="02020603050405020304" pitchFamily="18" charset="0"/>
              </a:rPr>
              <a:t>Целостным методом возможно осваивать отдельные детали, элементы или фазы не изолированно, а в обшей структуре движения, путем акцентирования внимания учеников на необходимых частях техники.</a:t>
            </a:r>
          </a:p>
          <a:p>
            <a:pPr algn="just"/>
            <a:r>
              <a:rPr lang="ru-RU" dirty="0" smtClean="0">
                <a:latin typeface="Times New Roman" panose="02020603050405020304" pitchFamily="18" charset="0"/>
                <a:cs typeface="Times New Roman" panose="02020603050405020304" pitchFamily="18" charset="0"/>
              </a:rPr>
              <a:t>Недостаток этого метода заключается в том, что в неконтролируемых фазах или деталях двигательного действия (движения) возможно закрепление ошибок в технике. Следовательно, при освоении упражнений со сложной структурой его применение нежелательно. В этом случае предпочтение отдается расчлененному методу.</a:t>
            </a:r>
          </a:p>
        </p:txBody>
      </p:sp>
    </p:spTree>
    <p:extLst>
      <p:ext uri="{BB962C8B-B14F-4D97-AF65-F5344CB8AC3E}">
        <p14:creationId xmlns:p14="http://schemas.microsoft.com/office/powerpoint/2010/main" val="1438264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7017306"/>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Расчлененно-конструктивный метод. </a:t>
            </a:r>
          </a:p>
          <a:p>
            <a:pPr algn="just"/>
            <a:r>
              <a:rPr lang="ru-RU" dirty="0" smtClean="0">
                <a:latin typeface="Times New Roman" panose="02020603050405020304" pitchFamily="18" charset="0"/>
                <a:cs typeface="Times New Roman" panose="02020603050405020304" pitchFamily="18" charset="0"/>
              </a:rPr>
              <a:t>Применяется на начальных этапах обучения. Предусматривает расчленение целостного двигательного действия (преимущественно со сложной структурой) на отдельные фазы или элементы с поочередным их разучиванием и последующим соединением в единое целое.</a:t>
            </a:r>
          </a:p>
          <a:p>
            <a:pPr algn="just"/>
            <a:r>
              <a:rPr lang="ru-RU" dirty="0" smtClean="0">
                <a:latin typeface="Times New Roman" panose="02020603050405020304" pitchFamily="18" charset="0"/>
                <a:cs typeface="Times New Roman" panose="02020603050405020304" pitchFamily="18" charset="0"/>
              </a:rPr>
              <a:t>При применении расчлененного метода необходимо соблюдать следующие правила (В. </a:t>
            </a:r>
            <a:r>
              <a:rPr lang="ru-RU" dirty="0" err="1" smtClean="0">
                <a:latin typeface="Times New Roman" panose="02020603050405020304" pitchFamily="18" charset="0"/>
                <a:cs typeface="Times New Roman" panose="02020603050405020304" pitchFamily="18" charset="0"/>
              </a:rPr>
              <a:t>В.Белинович</a:t>
            </a:r>
            <a:r>
              <a:rPr lang="ru-RU" dirty="0" smtClean="0">
                <a:latin typeface="Times New Roman" panose="02020603050405020304" pitchFamily="18" charset="0"/>
                <a:cs typeface="Times New Roman" panose="02020603050405020304" pitchFamily="18" charset="0"/>
              </a:rPr>
              <a:t>, 1958).</a:t>
            </a:r>
          </a:p>
          <a:p>
            <a:pPr algn="just"/>
            <a:r>
              <a:rPr lang="ru-RU" dirty="0" smtClean="0">
                <a:latin typeface="Times New Roman" panose="02020603050405020304" pitchFamily="18" charset="0"/>
                <a:cs typeface="Times New Roman" panose="02020603050405020304" pitchFamily="18" charset="0"/>
              </a:rPr>
              <a:t>1.Обучение целесообразно начинать с целостного выполнения двигательного действия, а затем в случае необходимости</a:t>
            </a:r>
          </a:p>
          <a:p>
            <a:pPr algn="just"/>
            <a:r>
              <a:rPr lang="ru-RU" dirty="0" smtClean="0">
                <a:latin typeface="Times New Roman" panose="02020603050405020304" pitchFamily="18" charset="0"/>
                <a:cs typeface="Times New Roman" panose="02020603050405020304" pitchFamily="18" charset="0"/>
              </a:rPr>
              <a:t>выделять из него элементы, требующие более тщательного изучения.</a:t>
            </a:r>
          </a:p>
          <a:p>
            <a:pPr algn="just"/>
            <a:r>
              <a:rPr lang="ru-RU" dirty="0" smtClean="0">
                <a:latin typeface="Times New Roman" panose="02020603050405020304" pitchFamily="18" charset="0"/>
                <a:cs typeface="Times New Roman" panose="02020603050405020304" pitchFamily="18" charset="0"/>
              </a:rPr>
              <a:t>2.Необходимо расчленять упражнения таким образом, чтобы выделенные элементы были относительно самостоятельными или менее связанными между собой.</a:t>
            </a:r>
          </a:p>
          <a:p>
            <a:pPr algn="just"/>
            <a:r>
              <a:rPr lang="ru-RU" dirty="0" smtClean="0">
                <a:latin typeface="Times New Roman" panose="02020603050405020304" pitchFamily="18" charset="0"/>
                <a:cs typeface="Times New Roman" panose="02020603050405020304" pitchFamily="18" charset="0"/>
              </a:rPr>
              <a:t>3.Изучать выделенные элементы в сжатые сроки и при первой же возможности объединять их.</a:t>
            </a:r>
          </a:p>
          <a:p>
            <a:pPr algn="just"/>
            <a:r>
              <a:rPr lang="ru-RU" dirty="0" smtClean="0">
                <a:latin typeface="Times New Roman" panose="02020603050405020304" pitchFamily="18" charset="0"/>
                <a:cs typeface="Times New Roman" panose="02020603050405020304" pitchFamily="18" charset="0"/>
              </a:rPr>
              <a:t>4.Выделенные элементы надо по возможности изучать в различных вариантах. Тогда легче конструируется целостное</a:t>
            </a:r>
          </a:p>
          <a:p>
            <a:pPr algn="just"/>
            <a:r>
              <a:rPr lang="ru-RU" dirty="0" smtClean="0">
                <a:latin typeface="Times New Roman" panose="02020603050405020304" pitchFamily="18" charset="0"/>
                <a:cs typeface="Times New Roman" panose="02020603050405020304" pitchFamily="18" charset="0"/>
              </a:rPr>
              <a:t>движение.</a:t>
            </a:r>
          </a:p>
          <a:p>
            <a:pPr algn="just"/>
            <a:r>
              <a:rPr lang="ru-RU" dirty="0" smtClean="0">
                <a:latin typeface="Times New Roman" panose="02020603050405020304" pitchFamily="18" charset="0"/>
                <a:cs typeface="Times New Roman" panose="02020603050405020304" pitchFamily="18" charset="0"/>
              </a:rPr>
              <a:t>Недостаток расчлененного метода заключается в том, что изолированно разученные элементы не всегда легко удается объединить в целостное двигательное действие.</a:t>
            </a:r>
          </a:p>
          <a:p>
            <a:pPr algn="just"/>
            <a:r>
              <a:rPr lang="ru-RU" dirty="0" smtClean="0">
                <a:latin typeface="Times New Roman" panose="02020603050405020304" pitchFamily="18" charset="0"/>
                <a:cs typeface="Times New Roman" panose="02020603050405020304" pitchFamily="18" charset="0"/>
              </a:rPr>
              <a:t>В практике физического воспитания целостный и </a:t>
            </a:r>
            <a:r>
              <a:rPr lang="ru-RU" dirty="0" err="1" smtClean="0">
                <a:latin typeface="Times New Roman" panose="02020603050405020304" pitchFamily="18" charset="0"/>
                <a:cs typeface="Times New Roman" panose="02020603050405020304" pitchFamily="18" charset="0"/>
              </a:rPr>
              <a:t>расчлененно</a:t>
            </a:r>
            <a:r>
              <a:rPr lang="ru-RU" dirty="0" smtClean="0">
                <a:latin typeface="Times New Roman" panose="02020603050405020304" pitchFamily="18" charset="0"/>
                <a:cs typeface="Times New Roman" panose="02020603050405020304" pitchFamily="18" charset="0"/>
              </a:rPr>
              <a:t>-конструктивный методы часто комбинируют. Сначала приступают к разучиванию упражнения целостно. Затем осваивают самые трудные выделенные элементы и в заключение возвращаются к целостному выполнению.</a:t>
            </a:r>
          </a:p>
          <a:p>
            <a:pPr algn="ctr"/>
            <a:r>
              <a:rPr lang="ru-RU" b="1" dirty="0" smtClean="0">
                <a:latin typeface="Times New Roman" panose="02020603050405020304" pitchFamily="18" charset="0"/>
                <a:cs typeface="Times New Roman" panose="02020603050405020304" pitchFamily="18" charset="0"/>
              </a:rPr>
              <a:t>Метод сопряженного воздействия. </a:t>
            </a:r>
          </a:p>
          <a:p>
            <a:pPr algn="just"/>
            <a:r>
              <a:rPr lang="ru-RU" dirty="0" smtClean="0">
                <a:latin typeface="Times New Roman" panose="02020603050405020304" pitchFamily="18" charset="0"/>
                <a:cs typeface="Times New Roman" panose="02020603050405020304" pitchFamily="18" charset="0"/>
              </a:rPr>
              <a:t>Применяется в основном в процессе совершенствования разученных двигательных действий для улучшения их качественной основы, т.е. результативности.</a:t>
            </a:r>
          </a:p>
          <a:p>
            <a:pPr algn="just"/>
            <a:r>
              <a:rPr lang="ru-RU" dirty="0" smtClean="0">
                <a:latin typeface="Times New Roman" panose="02020603050405020304" pitchFamily="18" charset="0"/>
                <a:cs typeface="Times New Roman" panose="02020603050405020304" pitchFamily="18" charset="0"/>
              </a:rPr>
              <a:t>Сущность его состоит в том, что техника двигательного действия совершенствуется в условиях, требующих увеличения физических усилий. Например, спортсмен на тренировках метает утяжеленное копье или диск, прыгает в длину с утяжеленным поясом и т.п. В этом случае одновременно происходит совершенствование как техники движения, так и физических способностей. При применении сопряженного метода необходимо обращать внимание на то, чтобы техника двигательных действий не искажалась и не нарушалась их целостная структура.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323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Методы воспитания физических качеств. </a:t>
            </a:r>
          </a:p>
          <a:p>
            <a:pPr algn="just"/>
            <a:r>
              <a:rPr lang="ru-RU" b="1" dirty="0" smtClean="0">
                <a:latin typeface="Times New Roman" panose="02020603050405020304" pitchFamily="18" charset="0"/>
                <a:cs typeface="Times New Roman" panose="02020603050405020304" pitchFamily="18" charset="0"/>
              </a:rPr>
              <a:t>Методы строгой регламентации</a:t>
            </a:r>
            <a:r>
              <a:rPr lang="ru-RU" dirty="0" smtClean="0">
                <a:latin typeface="Times New Roman" panose="02020603050405020304" pitchFamily="18" charset="0"/>
                <a:cs typeface="Times New Roman" panose="02020603050405020304" pitchFamily="18" charset="0"/>
              </a:rPr>
              <a:t>, применяемые для воспитания физических качеств, представляют собой различные комбинации нагрузок и отдыха. Они направлены на достижение и закрепление адаптационных перестроек в организме. Методы этой группы можно разделить на методы со стандартными и нестандартными (переменными) нагрузками.</a:t>
            </a:r>
          </a:p>
          <a:p>
            <a:pPr algn="just"/>
            <a:r>
              <a:rPr lang="ru-RU" b="1" dirty="0" smtClean="0">
                <a:latin typeface="Times New Roman" panose="02020603050405020304" pitchFamily="18" charset="0"/>
                <a:cs typeface="Times New Roman" panose="02020603050405020304" pitchFamily="18" charset="0"/>
              </a:rPr>
              <a:t>Методы стандартного упражнения </a:t>
            </a:r>
            <a:r>
              <a:rPr lang="ru-RU" dirty="0" smtClean="0">
                <a:latin typeface="Times New Roman" panose="02020603050405020304" pitchFamily="18" charset="0"/>
                <a:cs typeface="Times New Roman" panose="02020603050405020304" pitchFamily="18" charset="0"/>
              </a:rPr>
              <a:t>в основном направлены на достижение и закрепление адаптационных перестроек в организме. Стандартное упражнение может быть непрерывным и прерывистым (интервальным).</a:t>
            </a:r>
          </a:p>
          <a:p>
            <a:pPr algn="just"/>
            <a:r>
              <a:rPr lang="ru-RU" b="1" dirty="0" smtClean="0">
                <a:latin typeface="Times New Roman" panose="02020603050405020304" pitchFamily="18" charset="0"/>
                <a:cs typeface="Times New Roman" panose="02020603050405020304" pitchFamily="18" charset="0"/>
              </a:rPr>
              <a:t>Метод стандартно-непрерывного упражнения </a:t>
            </a:r>
            <a:r>
              <a:rPr lang="ru-RU" dirty="0" smtClean="0">
                <a:latin typeface="Times New Roman" panose="02020603050405020304" pitchFamily="18" charset="0"/>
                <a:cs typeface="Times New Roman" panose="02020603050405020304" pitchFamily="18" charset="0"/>
              </a:rPr>
              <a:t>представляет собой непрерывную мышечную деятельность без изменения интенсивности (как правило, умеренной). Наиболее типичными его разновидностями являются: а) равномерное упражнение (например, длительный бег. плавание, бег на лыжах, гребля и другие виды циклических упражнении); б) стандартное поточное упражнение (например, многократное непрерывное выполнение элементарных гимнастических упражнений). </a:t>
            </a:r>
          </a:p>
          <a:p>
            <a:pPr algn="just"/>
            <a:r>
              <a:rPr lang="ru-RU" b="1" dirty="0" smtClean="0">
                <a:latin typeface="Times New Roman" panose="02020603050405020304" pitchFamily="18" charset="0"/>
                <a:cs typeface="Times New Roman" panose="02020603050405020304" pitchFamily="18" charset="0"/>
              </a:rPr>
              <a:t>Метод стандартно-интервального упражнения </a:t>
            </a:r>
            <a:r>
              <a:rPr lang="ru-RU" dirty="0" smtClean="0">
                <a:latin typeface="Times New Roman" panose="02020603050405020304" pitchFamily="18" charset="0"/>
                <a:cs typeface="Times New Roman" panose="02020603050405020304" pitchFamily="18" charset="0"/>
              </a:rPr>
              <a:t>— это, как правило, повторное упражнение, когда многократно повторяется одна и та же нагрузка. При этом между повторениями могут быть различные интервалы отдыха.</a:t>
            </a:r>
          </a:p>
          <a:p>
            <a:pPr algn="just"/>
            <a:r>
              <a:rPr lang="ru-RU" b="1" dirty="0" smtClean="0">
                <a:latin typeface="Times New Roman" panose="02020603050405020304" pitchFamily="18" charset="0"/>
                <a:cs typeface="Times New Roman" panose="02020603050405020304" pitchFamily="18" charset="0"/>
              </a:rPr>
              <a:t>Методы переменного упражнения</a:t>
            </a:r>
            <a:r>
              <a:rPr lang="ru-RU" dirty="0" smtClean="0">
                <a:latin typeface="Times New Roman" panose="02020603050405020304" pitchFamily="18" charset="0"/>
                <a:cs typeface="Times New Roman" panose="02020603050405020304" pitchFamily="18" charset="0"/>
              </a:rPr>
              <a:t>. Эти методы характеризуются направленным изменением нагрузки в целях достижения адаптационных изменений в организме. При этом применяются упражнения с прогрессирующей, варьирующей и убывающей нагрузкой.</a:t>
            </a:r>
          </a:p>
          <a:p>
            <a:pPr algn="just"/>
            <a:r>
              <a:rPr lang="ru-RU" dirty="0" smtClean="0">
                <a:latin typeface="Times New Roman" panose="02020603050405020304" pitchFamily="18" charset="0"/>
                <a:cs typeface="Times New Roman" panose="02020603050405020304" pitchFamily="18" charset="0"/>
              </a:rPr>
              <a:t>Упражнения с прогрессирующей нагрузкой непосредственно ведут к повышению функциональных возможностей организма.</a:t>
            </a:r>
          </a:p>
          <a:p>
            <a:pPr algn="just"/>
            <a:r>
              <a:rPr lang="ru-RU" dirty="0" smtClean="0">
                <a:latin typeface="Times New Roman" panose="02020603050405020304" pitchFamily="18" charset="0"/>
                <a:cs typeface="Times New Roman" panose="02020603050405020304" pitchFamily="18" charset="0"/>
              </a:rPr>
              <a:t>Упражнения с варьирующей нагрузкой направлены на предупреждение и устранение скоростных, координационных и других функциональных «барьеров». Упражнения с убывающей нагрузкой позволяют достигать больших объемов нагрузки, что важно при воспитании выносливости.</a:t>
            </a:r>
          </a:p>
          <a:p>
            <a:pPr algn="just"/>
            <a:r>
              <a:rPr lang="ru-RU" dirty="0" smtClean="0">
                <a:latin typeface="Times New Roman" panose="02020603050405020304" pitchFamily="18" charset="0"/>
                <a:cs typeface="Times New Roman" panose="02020603050405020304" pitchFamily="18" charset="0"/>
              </a:rPr>
              <a:t>Основными разновидностями метода переменного упражнения являются следующие методы.</a:t>
            </a:r>
          </a:p>
        </p:txBody>
      </p:sp>
    </p:spTree>
    <p:extLst>
      <p:ext uri="{BB962C8B-B14F-4D97-AF65-F5344CB8AC3E}">
        <p14:creationId xmlns:p14="http://schemas.microsoft.com/office/powerpoint/2010/main" val="163995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Метод переменно-непрерывного упражнения. Он характеризуется мышечной деятельностью, осуществляемой в режиме с изменяющейся интенсивностью. Различают следующие разновидности этого метода:</a:t>
            </a:r>
          </a:p>
          <a:p>
            <a:pPr algn="just"/>
            <a:r>
              <a:rPr lang="ru-RU" dirty="0" smtClean="0">
                <a:latin typeface="Times New Roman" panose="02020603050405020304" pitchFamily="18" charset="0"/>
                <a:cs typeface="Times New Roman" panose="02020603050405020304" pitchFamily="18" charset="0"/>
              </a:rPr>
              <a:t>а) переменное упражнение в циклических передвижениях (переменный бег, «</a:t>
            </a:r>
            <a:r>
              <a:rPr lang="ru-RU" dirty="0" err="1" smtClean="0">
                <a:latin typeface="Times New Roman" panose="02020603050405020304" pitchFamily="18" charset="0"/>
                <a:cs typeface="Times New Roman" panose="02020603050405020304" pitchFamily="18" charset="0"/>
              </a:rPr>
              <a:t>фартлек</a:t>
            </a:r>
            <a:r>
              <a:rPr lang="ru-RU" dirty="0" smtClean="0">
                <a:latin typeface="Times New Roman" panose="02020603050405020304" pitchFamily="18" charset="0"/>
                <a:cs typeface="Times New Roman" panose="02020603050405020304" pitchFamily="18" charset="0"/>
              </a:rPr>
              <a:t>», плавание и другие виды передвижений с меняющейся скоростью);</a:t>
            </a:r>
          </a:p>
          <a:p>
            <a:pPr algn="just"/>
            <a:r>
              <a:rPr lang="ru-RU" dirty="0" smtClean="0">
                <a:latin typeface="Times New Roman" panose="02020603050405020304" pitchFamily="18" charset="0"/>
                <a:cs typeface="Times New Roman" panose="02020603050405020304" pitchFamily="18" charset="0"/>
              </a:rPr>
              <a:t>б) переменное поточное упражнение — серийное выполнение комплекса гимнастических упражнений, различных по интенсивности нагрузок.</a:t>
            </a:r>
          </a:p>
          <a:p>
            <a:pPr algn="just"/>
            <a:r>
              <a:rPr lang="ru-RU" dirty="0" smtClean="0">
                <a:latin typeface="Times New Roman" panose="02020603050405020304" pitchFamily="18" charset="0"/>
                <a:cs typeface="Times New Roman" panose="02020603050405020304" pitchFamily="18" charset="0"/>
              </a:rPr>
              <a:t>Метод переменно-интервального упражнения. Для него характерно наличие различных интервалов отдыха между нагрузками. Типичными разновидностями этого метода являются:</a:t>
            </a:r>
          </a:p>
          <a:p>
            <a:pPr algn="just"/>
            <a:r>
              <a:rPr lang="ru-RU" dirty="0" smtClean="0">
                <a:latin typeface="Times New Roman" panose="02020603050405020304" pitchFamily="18" charset="0"/>
                <a:cs typeface="Times New Roman" panose="02020603050405020304" pitchFamily="18" charset="0"/>
              </a:rPr>
              <a:t>а) прогрессирующее упражнение (например, последовательное однократное поднимание штанги весом 70—80—90—95 кг и т.д. с полными интервалами отдыха между подходами;</a:t>
            </a:r>
          </a:p>
          <a:p>
            <a:pPr algn="just"/>
            <a:r>
              <a:rPr lang="ru-RU" dirty="0" smtClean="0">
                <a:latin typeface="Times New Roman" panose="02020603050405020304" pitchFamily="18" charset="0"/>
                <a:cs typeface="Times New Roman" panose="02020603050405020304" pitchFamily="18" charset="0"/>
              </a:rPr>
              <a:t>б) варьирующее упражнение с переменными интервалами отдыха (например, поднимание штанг», вес которой волнообразно изменяется — 60—70—80—70—80—90—50 кг, а интервалы отдыха колеблются от 3 до 5 мин);</a:t>
            </a:r>
          </a:p>
          <a:p>
            <a:pPr algn="just"/>
            <a:r>
              <a:rPr lang="ru-RU" dirty="0" smtClean="0">
                <a:latin typeface="Times New Roman" panose="02020603050405020304" pitchFamily="18" charset="0"/>
                <a:cs typeface="Times New Roman" panose="02020603050405020304" pitchFamily="18" charset="0"/>
              </a:rPr>
              <a:t>в) нисходящее упражнение (например, </a:t>
            </a:r>
            <a:r>
              <a:rPr lang="ru-RU" dirty="0" err="1" smtClean="0">
                <a:latin typeface="Times New Roman" panose="02020603050405020304" pitchFamily="18" charset="0"/>
                <a:cs typeface="Times New Roman" panose="02020603050405020304" pitchFamily="18" charset="0"/>
              </a:rPr>
              <a:t>пробегание</a:t>
            </a:r>
            <a:r>
              <a:rPr lang="ru-RU" dirty="0" smtClean="0">
                <a:latin typeface="Times New Roman" panose="02020603050405020304" pitchFamily="18" charset="0"/>
                <a:cs typeface="Times New Roman" panose="02020603050405020304" pitchFamily="18" charset="0"/>
              </a:rPr>
              <a:t> отрезков в следующем порядке — 800 + 400 + 200 + 100 м с жесткими интервалами отдыха между ними).</a:t>
            </a:r>
          </a:p>
          <a:p>
            <a:pPr algn="just"/>
            <a:r>
              <a:rPr lang="ru-RU" dirty="0" smtClean="0">
                <a:latin typeface="Times New Roman" panose="02020603050405020304" pitchFamily="18" charset="0"/>
                <a:cs typeface="Times New Roman" panose="02020603050405020304" pitchFamily="18" charset="0"/>
              </a:rPr>
              <a:t>Кроме перечисленных, имеется еще группа методов обобщенного воздействия в форме непрерывного и интервального упражнения при круговой тренировке. Круговой метод представляет собой последовательное выполнение специально подобранных физических упражнений, воздействующих на различные мышечные группы и функциональные системы по типу непрерывной или интервальной работы. Для каждого упражнения определяется место, которое называется «станцией». Обычно в круг включается 8—10 «станций». На каждой из них занимающийся выполняет одно из упражнений (например, подтягивания, приседания, отжимания в упоре, прыжки и др.) и проходит круг от 1 до 3 раз (рис. 1). Данный метод используется для воспитания и совершенствования практически всех физических качеств. Более подробно методы воспитания физических качеств рассматриваются в седьмой главе «Теоретико-практические основы развития физических качеств».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477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69332"/>
          </a:xfrm>
          <a:prstGeom prst="rect">
            <a:avLst/>
          </a:prstGeom>
        </p:spPr>
        <p:txBody>
          <a:bodyPr wrap="square">
            <a:spAutoFit/>
          </a:bodyPr>
          <a:lstStyle/>
          <a:p>
            <a:pPr algn="ctr"/>
            <a:r>
              <a:rPr lang="ru-RU" dirty="0" smtClean="0">
                <a:latin typeface="Times New Roman" panose="02020603050405020304" pitchFamily="18" charset="0"/>
                <a:cs typeface="Times New Roman" panose="02020603050405020304" pitchFamily="18" charset="0"/>
              </a:rPr>
              <a:t>Брюшной пресс Рис. 1. Метод круговой тренировки</a:t>
            </a:r>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940256" y="369332"/>
            <a:ext cx="8311487" cy="6488668"/>
          </a:xfrm>
          <a:prstGeom prst="rect">
            <a:avLst/>
          </a:prstGeom>
        </p:spPr>
      </p:pic>
    </p:spTree>
    <p:extLst>
      <p:ext uri="{BB962C8B-B14F-4D97-AF65-F5344CB8AC3E}">
        <p14:creationId xmlns:p14="http://schemas.microsoft.com/office/powerpoint/2010/main" val="157503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Игровой метод</a:t>
            </a:r>
          </a:p>
          <a:p>
            <a:pPr algn="just"/>
            <a:r>
              <a:rPr lang="ru-RU" dirty="0" smtClean="0">
                <a:latin typeface="Times New Roman" panose="02020603050405020304" pitchFamily="18" charset="0"/>
                <a:cs typeface="Times New Roman" panose="02020603050405020304" pitchFamily="18" charset="0"/>
              </a:rPr>
              <a:t>В системе физического воспитания игра используется для решения образовательных, оздоровительных и воспитательных задач. Сущность игрового метода заключается в том, что двигательная деятельность занимающихся организуется на основе содержания, условий и правил игры. Основными методическими особенностями игрового метода являются:</a:t>
            </a:r>
          </a:p>
          <a:p>
            <a:pPr algn="just"/>
            <a:r>
              <a:rPr lang="ru-RU" dirty="0" smtClean="0">
                <a:latin typeface="Times New Roman" panose="02020603050405020304" pitchFamily="18" charset="0"/>
                <a:cs typeface="Times New Roman" panose="02020603050405020304" pitchFamily="18" charset="0"/>
              </a:rPr>
              <a:t>1) игровой метод обеспечивает всестороннее, комплексное развитие физических качеств и совершенствование двигательных умений и навыков, так как в процессе игры они проявляются не изолированно, а в тесном взаимодействии; в случае же педагогической необходимости с помощью игрового метода можно избирательно развивать определенные физические качества (подбирая соответствующие игры);</a:t>
            </a:r>
          </a:p>
          <a:p>
            <a:pPr algn="just"/>
            <a:r>
              <a:rPr lang="ru-RU" dirty="0" smtClean="0">
                <a:latin typeface="Times New Roman" panose="02020603050405020304" pitchFamily="18" charset="0"/>
                <a:cs typeface="Times New Roman" panose="02020603050405020304" pitchFamily="18" charset="0"/>
              </a:rPr>
              <a:t>2)наличие в игре элементов соперничества требует от занимающихся значительных физических усилий, что делает ее эффективным методом воспитания физических способностей;</a:t>
            </a:r>
          </a:p>
          <a:p>
            <a:pPr algn="just"/>
            <a:r>
              <a:rPr lang="ru-RU" dirty="0" smtClean="0">
                <a:latin typeface="Times New Roman" panose="02020603050405020304" pitchFamily="18" charset="0"/>
                <a:cs typeface="Times New Roman" panose="02020603050405020304" pitchFamily="18" charset="0"/>
              </a:rPr>
              <a:t>3)широкий выбор разнообразных способов достижения цели, импровизационный характер действий в игре способствуют</a:t>
            </a:r>
          </a:p>
          <a:p>
            <a:pPr algn="just"/>
            <a:r>
              <a:rPr lang="ru-RU" dirty="0" smtClean="0">
                <a:latin typeface="Times New Roman" panose="02020603050405020304" pitchFamily="18" charset="0"/>
                <a:cs typeface="Times New Roman" panose="02020603050405020304" pitchFamily="18" charset="0"/>
              </a:rPr>
              <a:t>формированию у человека самостоятельности, инициативы, творчества, целеустремленности и других ценных личностных качеств;</a:t>
            </a:r>
          </a:p>
          <a:p>
            <a:pPr algn="just"/>
            <a:r>
              <a:rPr lang="ru-RU" dirty="0" smtClean="0">
                <a:latin typeface="Times New Roman" panose="02020603050405020304" pitchFamily="18" charset="0"/>
                <a:cs typeface="Times New Roman" panose="02020603050405020304" pitchFamily="18" charset="0"/>
              </a:rPr>
              <a:t>4)соблюдение условий и правил игры в условиях противоборства дает возможность педагогу целенаправленно формировать у занимающихся нравственные качества: чувство взаимопомощи и сотрудничества, сознательную дисциплинированность, волю, коллективизм и т.д.;</a:t>
            </a:r>
          </a:p>
          <a:p>
            <a:pPr algn="just"/>
            <a:r>
              <a:rPr lang="ru-RU" dirty="0" smtClean="0">
                <a:latin typeface="Times New Roman" panose="02020603050405020304" pitchFamily="18" charset="0"/>
                <a:cs typeface="Times New Roman" panose="02020603050405020304" pitchFamily="18" charset="0"/>
              </a:rPr>
              <a:t>5)присущий игровому методу фактор удовольствия, эмоциональности и привлекательности способствует формированию у занимающихся (особенно у детей) устойчивого положительного интереса и деятельного мотива к физкультурным занятиям. К недостатку игрового метода можно отнести его ограниченные возможности при разучивании новых движений, а также при дозировании нагрузки на организм.</a:t>
            </a:r>
          </a:p>
          <a:p>
            <a:pPr algn="ctr"/>
            <a:r>
              <a:rPr lang="ru-RU" b="1" dirty="0" smtClean="0">
                <a:latin typeface="Times New Roman" panose="02020603050405020304" pitchFamily="18" charset="0"/>
                <a:cs typeface="Times New Roman" panose="02020603050405020304" pitchFamily="18" charset="0"/>
              </a:rPr>
              <a:t>Соревновательный метод</a:t>
            </a:r>
          </a:p>
          <a:p>
            <a:pPr algn="just"/>
            <a:r>
              <a:rPr lang="ru-RU" dirty="0" smtClean="0">
                <a:latin typeface="Times New Roman" panose="02020603050405020304" pitchFamily="18" charset="0"/>
                <a:cs typeface="Times New Roman" panose="02020603050405020304" pitchFamily="18" charset="0"/>
              </a:rPr>
              <a:t>Соревновательный метод — это способ выполнения упражнений в форме соревнований. Сущность метода заключается в</a:t>
            </a:r>
          </a:p>
          <a:p>
            <a:pPr algn="just"/>
            <a:r>
              <a:rPr lang="ru-RU" dirty="0" smtClean="0">
                <a:latin typeface="Times New Roman" panose="02020603050405020304" pitchFamily="18" charset="0"/>
                <a:cs typeface="Times New Roman" panose="02020603050405020304" pitchFamily="18" charset="0"/>
              </a:rPr>
              <a:t>использовании соревнований в качестве средства повышения уровня подготовленности занимающихся. Обязательным условием соревновательного метода является подготовленность занимающихся к выполнению тех упражнений, в которых они должны соревноваться.</a:t>
            </a:r>
          </a:p>
        </p:txBody>
      </p:sp>
    </p:spTree>
    <p:extLst>
      <p:ext uri="{BB962C8B-B14F-4D97-AF65-F5344CB8AC3E}">
        <p14:creationId xmlns:p14="http://schemas.microsoft.com/office/powerpoint/2010/main" val="3832478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практике физического воспитания соревновательный метод проявляется: 1) в виде официальных соревнований различного уровня (Олимпийские игры, чемпионаты мира по различным видам спорта, первенство страны, города, отборочные соревнования и т.п.);</a:t>
            </a:r>
          </a:p>
          <a:p>
            <a:pPr algn="just"/>
            <a:r>
              <a:rPr lang="ru-RU" dirty="0" smtClean="0">
                <a:latin typeface="Times New Roman" panose="02020603050405020304" pitchFamily="18" charset="0"/>
                <a:cs typeface="Times New Roman" panose="02020603050405020304" pitchFamily="18" charset="0"/>
              </a:rPr>
              <a:t>2) как элемент организации урока, любого физкультурно-спортивного занятия, включая и спортивную тренировку. </a:t>
            </a:r>
            <a:r>
              <a:rPr lang="ru-RU" b="1" dirty="0" smtClean="0">
                <a:latin typeface="Times New Roman" panose="02020603050405020304" pitchFamily="18" charset="0"/>
                <a:cs typeface="Times New Roman" panose="02020603050405020304" pitchFamily="18" charset="0"/>
              </a:rPr>
              <a:t>Соревновательный метод позволяет:</a:t>
            </a:r>
          </a:p>
          <a:p>
            <a:pPr algn="just"/>
            <a:r>
              <a:rPr lang="ru-RU" dirty="0" smtClean="0">
                <a:latin typeface="Times New Roman" panose="02020603050405020304" pitchFamily="18" charset="0"/>
                <a:cs typeface="Times New Roman" panose="02020603050405020304" pitchFamily="18" charset="0"/>
              </a:rPr>
              <a:t>— стимулировать максимальное проявление двигательных способностей и выявлять уровень их развития;</a:t>
            </a:r>
          </a:p>
          <a:p>
            <a:pPr algn="just"/>
            <a:r>
              <a:rPr lang="ru-RU" dirty="0" smtClean="0">
                <a:latin typeface="Times New Roman" panose="02020603050405020304" pitchFamily="18" charset="0"/>
                <a:cs typeface="Times New Roman" panose="02020603050405020304" pitchFamily="18" charset="0"/>
              </a:rPr>
              <a:t>— выявлять и оценивать качество владения двигательными действиями;</a:t>
            </a:r>
          </a:p>
          <a:p>
            <a:pPr algn="just"/>
            <a:r>
              <a:rPr lang="ru-RU" dirty="0" smtClean="0">
                <a:latin typeface="Times New Roman" panose="02020603050405020304" pitchFamily="18" charset="0"/>
                <a:cs typeface="Times New Roman" panose="02020603050405020304" pitchFamily="18" charset="0"/>
              </a:rPr>
              <a:t>— обеспечивать максимальную физическую нагрузку;</a:t>
            </a:r>
          </a:p>
          <a:p>
            <a:pPr algn="just"/>
            <a:r>
              <a:rPr lang="ru-RU" dirty="0" smtClean="0">
                <a:latin typeface="Times New Roman" panose="02020603050405020304" pitchFamily="18" charset="0"/>
                <a:cs typeface="Times New Roman" panose="02020603050405020304" pitchFamily="18" charset="0"/>
              </a:rPr>
              <a:t>— содействовать воспитанию волевых качеств.</a:t>
            </a:r>
          </a:p>
          <a:p>
            <a:pPr algn="ctr"/>
            <a:r>
              <a:rPr lang="ru-RU" b="1" dirty="0" smtClean="0">
                <a:latin typeface="Times New Roman" panose="02020603050405020304" pitchFamily="18" charset="0"/>
                <a:cs typeface="Times New Roman" panose="02020603050405020304" pitchFamily="18" charset="0"/>
              </a:rPr>
              <a:t>Общепедагогические методы, используемые в физическом воспитании</a:t>
            </a:r>
          </a:p>
          <a:p>
            <a:pPr algn="just"/>
            <a:r>
              <a:rPr lang="ru-RU" dirty="0" smtClean="0">
                <a:latin typeface="Times New Roman" panose="02020603050405020304" pitchFamily="18" charset="0"/>
                <a:cs typeface="Times New Roman" panose="02020603050405020304" pitchFamily="18" charset="0"/>
              </a:rPr>
              <a:t>В физическом воспитании широко применяются методы общей педагогики, в частности методы использования слова (словесные методы) и методы обеспечения наглядности (наглядные методы).</a:t>
            </a:r>
          </a:p>
          <a:p>
            <a:pPr algn="just"/>
            <a:r>
              <a:rPr lang="ru-RU" dirty="0" smtClean="0">
                <a:latin typeface="Times New Roman" panose="02020603050405020304" pitchFamily="18" charset="0"/>
                <a:cs typeface="Times New Roman" panose="02020603050405020304" pitchFamily="18" charset="0"/>
              </a:rPr>
              <a:t>Применение общепедагогических методов в физическом воспитании зависит от содержания учебного материала, дидактических целей, функций, подготовки занимающихся, их возраста, особенностей личности и подготовки преподавателя-тренера, наличия материально-технической базы, возможностей ее использования.</a:t>
            </a:r>
          </a:p>
          <a:p>
            <a:pPr algn="ctr"/>
            <a:r>
              <a:rPr lang="ru-RU" b="1" dirty="0" smtClean="0">
                <a:latin typeface="Times New Roman" panose="02020603050405020304" pitchFamily="18" charset="0"/>
                <a:cs typeface="Times New Roman" panose="02020603050405020304" pitchFamily="18" charset="0"/>
              </a:rPr>
              <a:t>Словесные методы</a:t>
            </a:r>
          </a:p>
          <a:p>
            <a:pPr algn="just"/>
            <a:r>
              <a:rPr lang="ru-RU" dirty="0" smtClean="0">
                <a:latin typeface="Times New Roman" panose="02020603050405020304" pitchFamily="18" charset="0"/>
                <a:cs typeface="Times New Roman" panose="02020603050405020304" pitchFamily="18" charset="0"/>
              </a:rPr>
              <a:t>В физическом воспитании преподаватель свои общепедагогические и специфические функции в значительной мере реализует с помощью слова: ставит перед занимающимися задачи, управляет их учебно-практической деятельностью на занятиях, сообщает знания, оценивает результаты освоения учебного материала, оказывает воспитательное влияние на учеников.</a:t>
            </a:r>
          </a:p>
          <a:p>
            <a:pPr algn="just"/>
            <a:r>
              <a:rPr lang="ru-RU" dirty="0" smtClean="0">
                <a:latin typeface="Times New Roman" panose="02020603050405020304" pitchFamily="18" charset="0"/>
                <a:cs typeface="Times New Roman" panose="02020603050405020304" pitchFamily="18" charset="0"/>
              </a:rPr>
              <a:t>В физическом воспитании применяются следующие словесные методы.</a:t>
            </a:r>
          </a:p>
          <a:p>
            <a:pPr algn="just"/>
            <a:r>
              <a:rPr lang="ru-RU" dirty="0" smtClean="0">
                <a:latin typeface="Times New Roman" panose="02020603050405020304" pitchFamily="18" charset="0"/>
                <a:cs typeface="Times New Roman" panose="02020603050405020304" pitchFamily="18" charset="0"/>
              </a:rPr>
              <a:t>1. Дидактический рассказ. Представляет собой изложение учебного материала в повествовательной форме. Его назначение — обеспечить общее, достаточно широкое представление о каком-либо двигательном действии или целостной двигательной деятельности. Наиболее широко применяется в процессе физического воспитания детей младшего и среднего школьного возраста. В начальной школе, особенно в I—II классах, занятия физическими упражнениями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3084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4528"/>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проходят интересно (эмоционально), если они проводятся в форме «двигательных, дидактических рассказов»:</a:t>
            </a:r>
          </a:p>
          <a:p>
            <a:pPr algn="just"/>
            <a:r>
              <a:rPr lang="ru-RU" dirty="0" smtClean="0">
                <a:latin typeface="Times New Roman" panose="02020603050405020304" pitchFamily="18" charset="0"/>
                <a:cs typeface="Times New Roman" panose="02020603050405020304" pitchFamily="18" charset="0"/>
              </a:rPr>
              <a:t>отдельные действия-эпизоды последовательно развертываются по рассказу преподавателя. Эти действия объединяются каким-либо общим сюжетным рассказом, который дети сопровождают действиями, доступными их воображению и двигательному опыту.</a:t>
            </a:r>
          </a:p>
          <a:p>
            <a:pPr algn="just"/>
            <a:r>
              <a:rPr lang="ru-RU" dirty="0" smtClean="0">
                <a:latin typeface="Times New Roman" panose="02020603050405020304" pitchFamily="18" charset="0"/>
                <a:cs typeface="Times New Roman" panose="02020603050405020304" pitchFamily="18" charset="0"/>
              </a:rPr>
              <a:t>Чем старше занимающиеся, тем шире вместо рассказа применяются описание, объяснение учебного материала и лекция.</a:t>
            </a:r>
          </a:p>
          <a:p>
            <a:pPr algn="just"/>
            <a:r>
              <a:rPr lang="ru-RU" dirty="0" smtClean="0">
                <a:latin typeface="Times New Roman" panose="02020603050405020304" pitchFamily="18" charset="0"/>
                <a:cs typeface="Times New Roman" panose="02020603050405020304" pitchFamily="18" charset="0"/>
              </a:rPr>
              <a:t>2.Описание. Это способ создания у занимающихся представления о действии. Описание предусматривает четкое, выразительное, образное раскрытие признаков и свойств предметов, их величины, расположения в пространстве, форм, сообщение о характере протекания явлений, событий. При помощи описания занимающимся сообщается главным образом фактический материал, говорится, что надо делать, но не указывается, почему надо так делать. Оно применяется в основном при создании первоначального представления или при изучении относительно простых действий, когда занимающиеся могут использовать свои знания и двигательный опыт.</a:t>
            </a:r>
          </a:p>
          <a:p>
            <a:pPr algn="just"/>
            <a:r>
              <a:rPr lang="ru-RU" dirty="0" smtClean="0">
                <a:latin typeface="Times New Roman" panose="02020603050405020304" pitchFamily="18" charset="0"/>
                <a:cs typeface="Times New Roman" panose="02020603050405020304" pitchFamily="18" charset="0"/>
              </a:rPr>
              <a:t>3.Объяснение. Метод представляет собой последовательное, строгое в логическом отношении изложение преподавателем</a:t>
            </a:r>
          </a:p>
          <a:p>
            <a:pPr algn="just"/>
            <a:r>
              <a:rPr lang="ru-RU" dirty="0" smtClean="0">
                <a:latin typeface="Times New Roman" panose="02020603050405020304" pitchFamily="18" charset="0"/>
                <a:cs typeface="Times New Roman" panose="02020603050405020304" pitchFamily="18" charset="0"/>
              </a:rPr>
              <a:t>сложных вопросов, например понятий, законов, правил и т.д.</a:t>
            </a:r>
          </a:p>
          <a:p>
            <a:pPr algn="just"/>
            <a:r>
              <a:rPr lang="ru-RU" dirty="0" smtClean="0">
                <a:latin typeface="Times New Roman" panose="02020603050405020304" pitchFamily="18" charset="0"/>
                <a:cs typeface="Times New Roman" panose="02020603050405020304" pitchFamily="18" charset="0"/>
              </a:rPr>
              <a:t>Практически объяснение характеризуется доказательством утверждений, аргументированностью выдвинутых положений, строгой логической последовательностью изложения фактов и обобщений.</a:t>
            </a:r>
          </a:p>
          <a:p>
            <a:pPr algn="just"/>
            <a:r>
              <a:rPr lang="ru-RU" dirty="0" smtClean="0">
                <a:latin typeface="Times New Roman" panose="02020603050405020304" pitchFamily="18" charset="0"/>
                <a:cs typeface="Times New Roman" panose="02020603050405020304" pitchFamily="18" charset="0"/>
              </a:rPr>
              <a:t>В физическом воспитании объяснение применяется в целях ознакомления занимающихся с тем, что и как они должны делать при выполнении учебного задания. При объяснении широко используется спортивная терминология, характерная для данного раздела программы (легкоатлетическая, гимнастическая и т.д.).</a:t>
            </a:r>
          </a:p>
          <a:p>
            <a:pPr algn="just"/>
            <a:r>
              <a:rPr lang="ru-RU" dirty="0" smtClean="0">
                <a:latin typeface="Times New Roman" panose="02020603050405020304" pitchFamily="18" charset="0"/>
                <a:cs typeface="Times New Roman" panose="02020603050405020304" pitchFamily="18" charset="0"/>
              </a:rPr>
              <a:t>Применение терминов делает объяснение более кратким. Для детей младшего школьного возраста объяснение должно</a:t>
            </a:r>
          </a:p>
          <a:p>
            <a:pPr algn="just"/>
            <a:r>
              <a:rPr lang="ru-RU" dirty="0" smtClean="0">
                <a:latin typeface="Times New Roman" panose="02020603050405020304" pitchFamily="18" charset="0"/>
                <a:cs typeface="Times New Roman" panose="02020603050405020304" pitchFamily="18" charset="0"/>
              </a:rPr>
              <a:t>отличаться образностью, ярким сравнением и конкретностью. </a:t>
            </a:r>
          </a:p>
          <a:p>
            <a:pPr algn="just"/>
            <a:r>
              <a:rPr lang="ru-RU" dirty="0" smtClean="0">
                <a:latin typeface="Times New Roman" panose="02020603050405020304" pitchFamily="18" charset="0"/>
                <a:cs typeface="Times New Roman" panose="02020603050405020304" pitchFamily="18" charset="0"/>
              </a:rPr>
              <a:t>4. Беседа. Вопросно-ответная форма взаимного обмена информацией между преподавателем и учащимися.</a:t>
            </a:r>
          </a:p>
          <a:p>
            <a:pPr algn="just"/>
            <a:r>
              <a:rPr lang="ru-RU" dirty="0" smtClean="0">
                <a:latin typeface="Times New Roman" panose="02020603050405020304" pitchFamily="18" charset="0"/>
                <a:cs typeface="Times New Roman" panose="02020603050405020304" pitchFamily="18" charset="0"/>
              </a:rPr>
              <a:t>5. Разбор — форма беседы, проводимая преподавателем с занимающимися после выполнения какого-либо двигательного задания, участия в соревнованиях, игровой деятельности и т.д., в которой осуществляются анализ и оценка достигнутого результата и намечаются пути дальнейшей работы по совершенствованию достигнутого.</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3843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74630787"/>
              </p:ext>
            </p:extLst>
          </p:nvPr>
        </p:nvGraphicFramePr>
        <p:xfrm>
          <a:off x="0" y="163773"/>
          <a:ext cx="12192000" cy="2210937"/>
        </p:xfrm>
        <a:graphic>
          <a:graphicData uri="http://schemas.openxmlformats.org/drawingml/2006/table">
            <a:tbl>
              <a:tblPr firstRow="1" bandRow="1">
                <a:tableStyleId>{5C22544A-7EE6-4342-B048-85BDC9FD1C3A}</a:tableStyleId>
              </a:tblPr>
              <a:tblGrid>
                <a:gridCol w="6096000"/>
                <a:gridCol w="6096000"/>
              </a:tblGrid>
              <a:tr h="388911">
                <a:tc>
                  <a:txBody>
                    <a:bodyPr/>
                    <a:lstStyle/>
                    <a:p>
                      <a:pPr algn="ctr"/>
                      <a:r>
                        <a:rPr lang="ru-RU" dirty="0" smtClean="0"/>
                        <a:t>Что делает преподаватель</a:t>
                      </a:r>
                      <a:endParaRPr lang="ru-RU" dirty="0"/>
                    </a:p>
                  </a:txBody>
                  <a:tcPr/>
                </a:tc>
                <a:tc>
                  <a:txBody>
                    <a:bodyPr/>
                    <a:lstStyle/>
                    <a:p>
                      <a:pPr algn="ctr"/>
                      <a:r>
                        <a:rPr lang="ru-RU" dirty="0" smtClean="0"/>
                        <a:t>Что делают учащиеся</a:t>
                      </a:r>
                      <a:endParaRPr lang="ru-RU" dirty="0"/>
                    </a:p>
                  </a:txBody>
                  <a:tcPr/>
                </a:tc>
              </a:tr>
              <a:tr h="1822026">
                <a:tc>
                  <a:txBody>
                    <a:bodyPr/>
                    <a:lstStyle/>
                    <a:p>
                      <a:pPr algn="just"/>
                      <a:r>
                        <a:rPr lang="ru-RU" dirty="0" smtClean="0"/>
                        <a:t>Логически правильно форму-</a:t>
                      </a:r>
                    </a:p>
                    <a:p>
                      <a:pPr algn="just"/>
                      <a:r>
                        <a:rPr lang="ru-RU" dirty="0" err="1" smtClean="0"/>
                        <a:t>лирует</a:t>
                      </a:r>
                      <a:r>
                        <a:rPr lang="ru-RU" dirty="0" smtClean="0"/>
                        <a:t> вопросы, определяет их</a:t>
                      </a:r>
                    </a:p>
                    <a:p>
                      <a:pPr algn="just"/>
                      <a:r>
                        <a:rPr lang="ru-RU" dirty="0" smtClean="0"/>
                        <a:t>последовательность. Следит за</a:t>
                      </a:r>
                    </a:p>
                    <a:p>
                      <a:pPr algn="just"/>
                      <a:r>
                        <a:rPr lang="ru-RU" dirty="0" smtClean="0"/>
                        <a:t>ответами учащихся, вносит в них</a:t>
                      </a:r>
                    </a:p>
                    <a:p>
                      <a:pPr algn="just"/>
                      <a:r>
                        <a:rPr lang="ru-RU" dirty="0" smtClean="0"/>
                        <a:t>коррективы. Подводит итог</a:t>
                      </a:r>
                    </a:p>
                    <a:p>
                      <a:pPr algn="just"/>
                      <a:r>
                        <a:rPr lang="ru-RU" dirty="0" smtClean="0"/>
                        <a:t>беседы. Формулирует выводы</a:t>
                      </a:r>
                      <a:endParaRPr lang="ru-RU" dirty="0"/>
                    </a:p>
                  </a:txBody>
                  <a:tcPr/>
                </a:tc>
                <a:tc>
                  <a:txBody>
                    <a:bodyPr/>
                    <a:lstStyle/>
                    <a:p>
                      <a:r>
                        <a:rPr lang="ru-RU" dirty="0" smtClean="0"/>
                        <a:t>Осмысливают вопросы, вникают в</a:t>
                      </a:r>
                    </a:p>
                    <a:p>
                      <a:r>
                        <a:rPr lang="ru-RU" dirty="0" smtClean="0"/>
                        <a:t>их содержание. Припоминают</a:t>
                      </a:r>
                    </a:p>
                    <a:p>
                      <a:r>
                        <a:rPr lang="ru-RU" dirty="0" smtClean="0"/>
                        <a:t>необходимые для ответов факты и</a:t>
                      </a:r>
                    </a:p>
                    <a:p>
                      <a:r>
                        <a:rPr lang="ru-RU" dirty="0" smtClean="0"/>
                        <a:t>обобщения. Правильно логически</a:t>
                      </a:r>
                    </a:p>
                    <a:p>
                      <a:r>
                        <a:rPr lang="ru-RU" dirty="0" smtClean="0"/>
                        <a:t>и грамотно формулируют ответы и</a:t>
                      </a:r>
                    </a:p>
                    <a:p>
                      <a:r>
                        <a:rPr lang="ru-RU" dirty="0" smtClean="0"/>
                        <a:t>обобщения. Осмысливают выводы</a:t>
                      </a:r>
                      <a:endParaRPr lang="ru-RU" dirty="0"/>
                    </a:p>
                  </a:txBody>
                  <a:tcPr/>
                </a:tc>
              </a:tr>
            </a:tbl>
          </a:graphicData>
        </a:graphic>
      </p:graphicFrame>
      <p:sp>
        <p:nvSpPr>
          <p:cNvPr id="3" name="Прямоугольник 2"/>
          <p:cNvSpPr/>
          <p:nvPr/>
        </p:nvSpPr>
        <p:spPr>
          <a:xfrm>
            <a:off x="0" y="2344088"/>
            <a:ext cx="12192000" cy="452431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6.Лекция представляет собой системное, всестороннее, последовательное освещение определенной темы (проблемы).</a:t>
            </a:r>
          </a:p>
          <a:p>
            <a:pPr algn="just"/>
            <a:r>
              <a:rPr lang="ru-RU" dirty="0" smtClean="0">
                <a:latin typeface="Times New Roman" panose="02020603050405020304" pitchFamily="18" charset="0"/>
                <a:cs typeface="Times New Roman" panose="02020603050405020304" pitchFamily="18" charset="0"/>
              </a:rPr>
              <a:t>7.Инструктирование — точное, конкретное изложение преподавателем предлагаемого занимающимся задания.</a:t>
            </a:r>
          </a:p>
          <a:p>
            <a:pPr algn="just"/>
            <a:r>
              <a:rPr lang="ru-RU" dirty="0" smtClean="0">
                <a:latin typeface="Times New Roman" panose="02020603050405020304" pitchFamily="18" charset="0"/>
                <a:cs typeface="Times New Roman" panose="02020603050405020304" pitchFamily="18" charset="0"/>
              </a:rPr>
              <a:t>8.Комментарии и замечания. Преподаватель по ходу выполнения задания или сразу же за ним в краткой форме оценивает качество его выполнения или указывает на допущенные ошибки.</a:t>
            </a:r>
          </a:p>
          <a:p>
            <a:pPr algn="just"/>
            <a:r>
              <a:rPr lang="ru-RU" dirty="0" smtClean="0">
                <a:latin typeface="Times New Roman" panose="02020603050405020304" pitchFamily="18" charset="0"/>
                <a:cs typeface="Times New Roman" panose="02020603050405020304" pitchFamily="18" charset="0"/>
              </a:rPr>
              <a:t>Замечания могут относится ко всем занимающимся, к одной из групп или к одному ученику.</a:t>
            </a:r>
          </a:p>
          <a:p>
            <a:pPr algn="just"/>
            <a:r>
              <a:rPr lang="ru-RU" dirty="0" smtClean="0">
                <a:latin typeface="Times New Roman" panose="02020603050405020304" pitchFamily="18" charset="0"/>
                <a:cs typeface="Times New Roman" panose="02020603050405020304" pitchFamily="18" charset="0"/>
              </a:rPr>
              <a:t>9.Распоряжения, команды, указания — основные средства оперативного управления деятельностью занимающихся на занятиях.</a:t>
            </a:r>
          </a:p>
          <a:p>
            <a:pPr algn="just"/>
            <a:r>
              <a:rPr lang="ru-RU" dirty="0" smtClean="0">
                <a:latin typeface="Times New Roman" panose="02020603050405020304" pitchFamily="18" charset="0"/>
                <a:cs typeface="Times New Roman" panose="02020603050405020304" pitchFamily="18" charset="0"/>
              </a:rPr>
              <a:t>Под распоряжением понимается словесное указание преподавателя на занятии, которое не имеет определенной формы {стандартных словосочетаний, неизменных по подбору фраз). Распоряжения дают для выполнения какого-либо действия («повернитесь лицом к окнам», «постройтесь вдоль стены» и т.д.), упражнения, для подготовки мест занятий, инвентаря для уборки спортзала и т.д. Распоряжения применяются преимущественно в начальной школе. Команда имеет определенную форму, установленный порядок подачи и точное содержание. Командный язык — это особая форма словесного воздействия на занимающихся с целью побуждения их к немедленному безусловному выполнению или прекращению тех или иных действий. Указание представляет собой словесные воздействия с целью внесения соответствующих поправок при неправильном выполнении двигательных действий (например, «быстрее», «выше взмах*</a:t>
            </a:r>
          </a:p>
          <a:p>
            <a:pPr algn="just"/>
            <a:r>
              <a:rPr lang="ru-RU" dirty="0" smtClean="0">
                <a:latin typeface="Times New Roman" panose="02020603050405020304" pitchFamily="18" charset="0"/>
                <a:cs typeface="Times New Roman" panose="02020603050405020304" pitchFamily="18" charset="0"/>
              </a:rPr>
              <a:t>и т.п.). Указания чаше всего применяют в начальной школе.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197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Средства физического воспитания</a:t>
            </a:r>
          </a:p>
          <a:p>
            <a:pPr algn="just"/>
            <a:r>
              <a:rPr lang="ru-RU" dirty="0" smtClean="0">
                <a:latin typeface="Times New Roman" panose="02020603050405020304" pitchFamily="18" charset="0"/>
                <a:cs typeface="Times New Roman" panose="02020603050405020304" pitchFamily="18" charset="0"/>
              </a:rPr>
              <a:t>Для достижения цели физического воспитания применяются следующие группы средств: 1) физические упражнения; 2) оздоровительные силы природы; 3) гигиенические факторы. Основным специфическим средством физического воспитания являются физические упражнения, вспомогательными средствами — оздоровительные силы природы и гигиенические факторы. Комплексное использование этих средств позволяет специалистам по физической культуре и спорту эффективно решать оздоровительные, образовательные и воспитательные задачи.</a:t>
            </a:r>
          </a:p>
          <a:p>
            <a:pPr algn="ctr"/>
            <a:r>
              <a:rPr lang="ru-RU" b="1" dirty="0" smtClean="0">
                <a:latin typeface="Times New Roman" panose="02020603050405020304" pitchFamily="18" charset="0"/>
                <a:cs typeface="Times New Roman" panose="02020603050405020304" pitchFamily="18" charset="0"/>
              </a:rPr>
              <a:t>Физические упражнения</a:t>
            </a:r>
          </a:p>
          <a:p>
            <a:pPr algn="just"/>
            <a:r>
              <a:rPr lang="ru-RU" b="1" dirty="0" smtClean="0">
                <a:latin typeface="Times New Roman" panose="02020603050405020304" pitchFamily="18" charset="0"/>
                <a:cs typeface="Times New Roman" panose="02020603050405020304" pitchFamily="18" charset="0"/>
              </a:rPr>
              <a:t>Физические упражнения </a:t>
            </a:r>
            <a:r>
              <a:rPr lang="ru-RU" dirty="0" smtClean="0">
                <a:latin typeface="Times New Roman" panose="02020603050405020304" pitchFamily="18" charset="0"/>
                <a:cs typeface="Times New Roman" panose="02020603050405020304" pitchFamily="18" charset="0"/>
              </a:rPr>
              <a:t>— это такие двигательные действия (включая и их совокупности), которые направлены на реализацию задач физического воспитания, формированы и организованы по его закономерностям.</a:t>
            </a:r>
          </a:p>
          <a:p>
            <a:pPr algn="just"/>
            <a:r>
              <a:rPr lang="ru-RU" dirty="0" smtClean="0">
                <a:latin typeface="Times New Roman" panose="02020603050405020304" pitchFamily="18" charset="0"/>
                <a:cs typeface="Times New Roman" panose="02020603050405020304" pitchFamily="18" charset="0"/>
              </a:rPr>
              <a:t>Слово физическое отражает характер совершаемой работы (в отличие от умственной), внешне проявляемой в виде перемещений тела человека и его частей в пространстве и во времени.</a:t>
            </a:r>
          </a:p>
          <a:p>
            <a:pPr algn="just"/>
            <a:r>
              <a:rPr lang="ru-RU" dirty="0" smtClean="0">
                <a:latin typeface="Times New Roman" panose="02020603050405020304" pitchFamily="18" charset="0"/>
                <a:cs typeface="Times New Roman" panose="02020603050405020304" pitchFamily="18" charset="0"/>
              </a:rPr>
              <a:t>Слово упражнение обозначает направленную повторность действия с целью воздействия на физические и психические свойства человека и совершенствования способа исполнения этого действия. </a:t>
            </a:r>
          </a:p>
          <a:p>
            <a:pPr algn="just"/>
            <a:r>
              <a:rPr lang="ru-RU" dirty="0" smtClean="0">
                <a:latin typeface="Times New Roman" panose="02020603050405020304" pitchFamily="18" charset="0"/>
                <a:cs typeface="Times New Roman" panose="02020603050405020304" pitchFamily="18" charset="0"/>
              </a:rPr>
              <a:t>Таким образом, физическое упражнение рассматривается, с одной стороны, как конкретное двигательное действие, с другой — как процесс многократного повторения.</a:t>
            </a:r>
          </a:p>
          <a:p>
            <a:pPr algn="just"/>
            <a:r>
              <a:rPr lang="ru-RU" dirty="0" smtClean="0">
                <a:latin typeface="Times New Roman" panose="02020603050405020304" pitchFamily="18" charset="0"/>
                <a:cs typeface="Times New Roman" panose="02020603050405020304" pitchFamily="18" charset="0"/>
              </a:rPr>
              <a:t>Эффект физических упражнений определяется прежде всего содержанием. Содержание физических упражнений — это совокупность физиологических, психологических и биомеханических процессов, происходящих в организме человека при выполнении данного упражнения (физиологические сдвиги в организме, степень проявления физических качеств и т.п.).</a:t>
            </a:r>
          </a:p>
          <a:p>
            <a:pPr algn="just"/>
            <a:r>
              <a:rPr lang="ru-RU" dirty="0" smtClean="0">
                <a:latin typeface="Times New Roman" panose="02020603050405020304" pitchFamily="18" charset="0"/>
                <a:cs typeface="Times New Roman" panose="02020603050405020304" pitchFamily="18" charset="0"/>
              </a:rPr>
              <a:t>Содержание физических упражнений обусловливает их оздоровительное значение, образовательную роль, влияние на личность.</a:t>
            </a:r>
          </a:p>
          <a:p>
            <a:pPr algn="just"/>
            <a:r>
              <a:rPr lang="ru-RU" dirty="0" smtClean="0">
                <a:latin typeface="Times New Roman" panose="02020603050405020304" pitchFamily="18" charset="0"/>
                <a:cs typeface="Times New Roman" panose="02020603050405020304" pitchFamily="18" charset="0"/>
              </a:rPr>
              <a:t>Оздоровительное значение. Выполнение физических упражнений вызывает приспособительные морфологические и функциональные перестройки организма, что отражается на улучшении показателей здоровья и во многих случаях оказывает лечебный эффект.</a:t>
            </a:r>
          </a:p>
          <a:p>
            <a:pPr algn="just"/>
            <a:r>
              <a:rPr lang="ru-RU" dirty="0" smtClean="0">
                <a:latin typeface="Times New Roman" panose="02020603050405020304" pitchFamily="18" charset="0"/>
                <a:cs typeface="Times New Roman" panose="02020603050405020304" pitchFamily="18" charset="0"/>
              </a:rPr>
              <a:t>Оздоровительное значение физических упражнений особенно важно при гипокинезии, гиподинамии, сердечно-сосудистых заболеваниях.</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035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зависимости оттого, как преподаватель подает команды, как он дает указания и распоряжения, можно почти безошибочно сделать заключение о его профессиональной подготовленности.</a:t>
            </a:r>
          </a:p>
          <a:p>
            <a:pPr algn="ctr"/>
            <a:r>
              <a:rPr lang="ru-RU" b="1" dirty="0" smtClean="0">
                <a:latin typeface="Times New Roman" panose="02020603050405020304" pitchFamily="18" charset="0"/>
                <a:cs typeface="Times New Roman" panose="02020603050405020304" pitchFamily="18" charset="0"/>
              </a:rPr>
              <a:t>Методы обеспечения наглядности</a:t>
            </a:r>
          </a:p>
          <a:p>
            <a:pPr algn="just"/>
            <a:r>
              <a:rPr lang="ru-RU" dirty="0" smtClean="0">
                <a:latin typeface="Times New Roman" panose="02020603050405020304" pitchFamily="18" charset="0"/>
                <a:cs typeface="Times New Roman" panose="02020603050405020304" pitchFamily="18" charset="0"/>
              </a:rPr>
              <a:t>В физическом воспитании методы обеспечения наглядности способствуют зрительному, слуховому и двигательному восприятию занимающимися выполняемых заданий. К ним относятся:</a:t>
            </a:r>
          </a:p>
          <a:p>
            <a:pPr algn="just"/>
            <a:r>
              <a:rPr lang="ru-RU" dirty="0" smtClean="0">
                <a:latin typeface="Times New Roman" panose="02020603050405020304" pitchFamily="18" charset="0"/>
                <a:cs typeface="Times New Roman" panose="02020603050405020304" pitchFamily="18" charset="0"/>
              </a:rPr>
              <a:t>1)метод непосредственной наглядности (показ упражнений преподавателем или по его заданию одним из занимающихся);</a:t>
            </a:r>
          </a:p>
          <a:p>
            <a:pPr algn="just"/>
            <a:r>
              <a:rPr lang="ru-RU" dirty="0" smtClean="0">
                <a:latin typeface="Times New Roman" panose="02020603050405020304" pitchFamily="18" charset="0"/>
                <a:cs typeface="Times New Roman" panose="02020603050405020304" pitchFamily="18" charset="0"/>
              </a:rPr>
              <a:t>2)методы опосредованной наглядности (демонстрация учебных видеофильмов, </a:t>
            </a:r>
            <a:r>
              <a:rPr lang="ru-RU" dirty="0" err="1" smtClean="0">
                <a:latin typeface="Times New Roman" panose="02020603050405020304" pitchFamily="18" charset="0"/>
                <a:cs typeface="Times New Roman" panose="02020603050405020304" pitchFamily="18" charset="0"/>
              </a:rPr>
              <a:t>кинограмм</a:t>
            </a:r>
            <a:r>
              <a:rPr lang="ru-RU" dirty="0" smtClean="0">
                <a:latin typeface="Times New Roman" panose="02020603050405020304" pitchFamily="18" charset="0"/>
                <a:cs typeface="Times New Roman" panose="02020603050405020304" pitchFamily="18" charset="0"/>
              </a:rPr>
              <a:t> двигательных действий, рисунков, схем и др.);</a:t>
            </a:r>
          </a:p>
          <a:p>
            <a:pPr algn="just"/>
            <a:r>
              <a:rPr lang="ru-RU" dirty="0" smtClean="0">
                <a:latin typeface="Times New Roman" panose="02020603050405020304" pitchFamily="18" charset="0"/>
                <a:cs typeface="Times New Roman" panose="02020603050405020304" pitchFamily="18" charset="0"/>
              </a:rPr>
              <a:t>3) методы направленного </a:t>
            </a:r>
            <a:r>
              <a:rPr lang="ru-RU" dirty="0" err="1" smtClean="0">
                <a:latin typeface="Times New Roman" panose="02020603050405020304" pitchFamily="18" charset="0"/>
                <a:cs typeface="Times New Roman" panose="02020603050405020304" pitchFamily="18" charset="0"/>
              </a:rPr>
              <a:t>прочувствования</a:t>
            </a:r>
            <a:r>
              <a:rPr lang="ru-RU" dirty="0" smtClean="0">
                <a:latin typeface="Times New Roman" panose="02020603050405020304" pitchFamily="18" charset="0"/>
                <a:cs typeface="Times New Roman" panose="02020603050405020304" pitchFamily="18" charset="0"/>
              </a:rPr>
              <a:t> двигательного действия;</a:t>
            </a:r>
          </a:p>
          <a:p>
            <a:pPr algn="just"/>
            <a:r>
              <a:rPr lang="ru-RU" dirty="0" smtClean="0">
                <a:latin typeface="Times New Roman" panose="02020603050405020304" pitchFamily="18" charset="0"/>
                <a:cs typeface="Times New Roman" panose="02020603050405020304" pitchFamily="18" charset="0"/>
              </a:rPr>
              <a:t>4) методы срочной информации.</a:t>
            </a:r>
          </a:p>
          <a:p>
            <a:pPr algn="just"/>
            <a:r>
              <a:rPr lang="ru-RU" dirty="0" smtClean="0">
                <a:latin typeface="Times New Roman" panose="02020603050405020304" pitchFamily="18" charset="0"/>
                <a:cs typeface="Times New Roman" panose="02020603050405020304" pitchFamily="18" charset="0"/>
              </a:rPr>
              <a:t>Рассмотрим основные особенности этих методов.</a:t>
            </a:r>
          </a:p>
          <a:p>
            <a:pPr algn="just"/>
            <a:r>
              <a:rPr lang="ru-RU" b="1" dirty="0" smtClean="0">
                <a:latin typeface="Times New Roman" panose="02020603050405020304" pitchFamily="18" charset="0"/>
                <a:cs typeface="Times New Roman" panose="02020603050405020304" pitchFamily="18" charset="0"/>
              </a:rPr>
              <a:t>Метод непосредственной наглядности</a:t>
            </a:r>
            <a:r>
              <a:rPr lang="ru-RU" dirty="0" smtClean="0">
                <a:latin typeface="Times New Roman" panose="02020603050405020304" pitchFamily="18" charset="0"/>
                <a:cs typeface="Times New Roman" panose="02020603050405020304" pitchFamily="18" charset="0"/>
              </a:rPr>
              <a:t>. Предназначен для создания у занимающихся правильного представления о технике выполнения двигательного действия (упражнения). Непосредственный показ (демонстрация) движений преподавателем или одним из занимающихся всегда должен сочетаться с методами использования слова, что позволяет исключить слепое, механическое подражание. При показе необходимо обеспечить удобные условия для наблюдения: оптимальное расстояние между демонстрантом и занимающимися, плоскость основных движений (например, стоя к занимающимся в профиль легче показать технику бега с высоким подниманием бедра, маховые движения в прыжках в высоту с разбега и т.п.), повтор демонстрации в разном темпе и в разных плоскостях, наглядно отражающих структуру действия.</a:t>
            </a:r>
          </a:p>
          <a:p>
            <a:pPr algn="just"/>
            <a:r>
              <a:rPr lang="ru-RU" b="1" dirty="0" smtClean="0">
                <a:latin typeface="Times New Roman" panose="02020603050405020304" pitchFamily="18" charset="0"/>
                <a:cs typeface="Times New Roman" panose="02020603050405020304" pitchFamily="18" charset="0"/>
              </a:rPr>
              <a:t>Методы опосредованной наглядности </a:t>
            </a:r>
            <a:r>
              <a:rPr lang="ru-RU" dirty="0" smtClean="0">
                <a:latin typeface="Times New Roman" panose="02020603050405020304" pitchFamily="18" charset="0"/>
                <a:cs typeface="Times New Roman" panose="02020603050405020304" pitchFamily="18" charset="0"/>
              </a:rPr>
              <a:t>создают дополнительные возможности для восприятия занимающимися двигательных действий с помощью предметного изображения. К ним относятся: демонстрация наглядных пособий, учебных видео- и кинофильмов, рисунки фломастером на специальной доске, зарисовки, выполняемые занимающимися, использование различных муляжей (уменьшенных макетов человеческого тела) и др.</a:t>
            </a:r>
          </a:p>
        </p:txBody>
      </p:sp>
    </p:spTree>
    <p:extLst>
      <p:ext uri="{BB962C8B-B14F-4D97-AF65-F5344CB8AC3E}">
        <p14:creationId xmlns:p14="http://schemas.microsoft.com/office/powerpoint/2010/main" val="1498755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6442"/>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Наглядные пособия позволяют акцентировать внимание занимающихся на статических положениях и последовательной смене фаз движений. С помощью видеофильмов демонстрируемое движение можно замедлить, остановить в любой фазе и прокомментировать, а так-же многократно повторить. Рисунки фломастером на специальной доске являются оперативным методом демонстрации отдельных элементов техники физических упражнений и тактических действий в игровых видах спорта.</a:t>
            </a:r>
          </a:p>
          <a:p>
            <a:pPr algn="just"/>
            <a:r>
              <a:rPr lang="ru-RU" dirty="0" smtClean="0">
                <a:latin typeface="Times New Roman" panose="02020603050405020304" pitchFamily="18" charset="0"/>
                <a:cs typeface="Times New Roman" panose="02020603050405020304" pitchFamily="18" charset="0"/>
              </a:rPr>
              <a:t>Зарисовки, выполняемые занимающимися в виде фигурок, позволяют графически выразить собственное понимание структуры двигательного действия.</a:t>
            </a:r>
          </a:p>
          <a:p>
            <a:pPr algn="just"/>
            <a:r>
              <a:rPr lang="ru-RU" dirty="0" smtClean="0">
                <a:latin typeface="Times New Roman" panose="02020603050405020304" pitchFamily="18" charset="0"/>
                <a:cs typeface="Times New Roman" panose="02020603050405020304" pitchFamily="18" charset="0"/>
              </a:rPr>
              <a:t>Муляжи (макеты человеческого тела) позволяют преподавателю продемонстрировать занимающимся особенности техники двигательного действия (например, техники бега на различные дистанции, техники перехода через планку в прыжках в высоту с разбега, техники приземления в прыжках в длину с разбега и т.п.).</a:t>
            </a:r>
          </a:p>
          <a:p>
            <a:pPr algn="just"/>
            <a:r>
              <a:rPr lang="ru-RU" dirty="0" smtClean="0">
                <a:latin typeface="Times New Roman" panose="02020603050405020304" pitchFamily="18" charset="0"/>
                <a:cs typeface="Times New Roman" panose="02020603050405020304" pitchFamily="18" charset="0"/>
              </a:rPr>
              <a:t>Методы направленного </a:t>
            </a:r>
            <a:r>
              <a:rPr lang="ru-RU" dirty="0" err="1" smtClean="0">
                <a:latin typeface="Times New Roman" panose="02020603050405020304" pitchFamily="18" charset="0"/>
                <a:cs typeface="Times New Roman" panose="02020603050405020304" pitchFamily="18" charset="0"/>
              </a:rPr>
              <a:t>прочувствования</a:t>
            </a:r>
            <a:r>
              <a:rPr lang="ru-RU" dirty="0" smtClean="0">
                <a:latin typeface="Times New Roman" panose="02020603050405020304" pitchFamily="18" charset="0"/>
                <a:cs typeface="Times New Roman" panose="02020603050405020304" pitchFamily="18" charset="0"/>
              </a:rPr>
              <a:t> двигательного действия направлены на организацию восприятия сигналов от работающих мышц, связок или отдельных частей тела. К ним относятся: 1)направляющая помощь преподавателя при выполнении двигательного действия (например, проведение преподавателем руки занимающихся при обучении финальному усилию в метании малого мяча на дальность); 2)выполнение упражнений в замедленном темпе; 3)фиксация положений тела и его частей в отдельные моменты двигательного действия (например, фиксация положения звеньев тела перед выполнением финального усилия в метаниях); 4)использование специальных тренажерных устройств, позволяющих прочувствовать положение тела в различные моменты выполнения движения.</a:t>
            </a:r>
          </a:p>
          <a:p>
            <a:pPr algn="just"/>
            <a:r>
              <a:rPr lang="ru-RU" dirty="0" smtClean="0">
                <a:latin typeface="Times New Roman" panose="02020603050405020304" pitchFamily="18" charset="0"/>
                <a:cs typeface="Times New Roman" panose="02020603050405020304" pitchFamily="18" charset="0"/>
              </a:rPr>
              <a:t>Методы срочной информации. Предназначены для получения преподавателем и занимающимися с помощью различных технических устройств (</a:t>
            </a:r>
            <a:r>
              <a:rPr lang="ru-RU" dirty="0" err="1" smtClean="0">
                <a:latin typeface="Times New Roman" panose="02020603050405020304" pitchFamily="18" charset="0"/>
                <a:cs typeface="Times New Roman" panose="02020603050405020304" pitchFamily="18" charset="0"/>
              </a:rPr>
              <a:t>тензоплатформы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электрогониометры</a:t>
            </a:r>
            <a:r>
              <a:rPr lang="ru-RU" dirty="0" smtClean="0">
                <a:latin typeface="Times New Roman" panose="02020603050405020304" pitchFamily="18" charset="0"/>
                <a:cs typeface="Times New Roman" panose="02020603050405020304" pitchFamily="18" charset="0"/>
              </a:rPr>
              <a:t>, фотоэлектронные устройства, свето- и </a:t>
            </a:r>
            <a:r>
              <a:rPr lang="ru-RU" dirty="0" err="1" smtClean="0">
                <a:latin typeface="Times New Roman" panose="02020603050405020304" pitchFamily="18" charset="0"/>
                <a:cs typeface="Times New Roman" panose="02020603050405020304" pitchFamily="18" charset="0"/>
              </a:rPr>
              <a:t>звуколидеры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эдектромишени</a:t>
            </a:r>
            <a:r>
              <a:rPr lang="ru-RU" dirty="0" smtClean="0">
                <a:latin typeface="Times New Roman" panose="02020603050405020304" pitchFamily="18" charset="0"/>
                <a:cs typeface="Times New Roman" panose="02020603050405020304" pitchFamily="18" charset="0"/>
              </a:rPr>
              <a:t> и др.) срочной и </a:t>
            </a:r>
            <a:r>
              <a:rPr lang="ru-RU" dirty="0" err="1" smtClean="0">
                <a:latin typeface="Times New Roman" panose="02020603050405020304" pitchFamily="18" charset="0"/>
                <a:cs typeface="Times New Roman" panose="02020603050405020304" pitchFamily="18" charset="0"/>
              </a:rPr>
              <a:t>преламинарной</a:t>
            </a:r>
            <a:r>
              <a:rPr lang="ru-RU" dirty="0" smtClean="0">
                <a:latin typeface="Times New Roman" panose="02020603050405020304" pitchFamily="18" charset="0"/>
                <a:cs typeface="Times New Roman" panose="02020603050405020304" pitchFamily="18" charset="0"/>
              </a:rPr>
              <a:t> информации после или по ходу выполнения двигательных действий соответственно с целью их необходимой коррекции либо для сохранения заданных параметров (темпа, ритма, усилия, амплитуды и т.д.). Так, например, в настоящее время в физическом воспитании и спорте широко применяются различные тренажерные устройства (велоэргометры, беговые дорожки, гребной тренажер «</a:t>
            </a:r>
            <a:r>
              <a:rPr lang="ru-RU" dirty="0" err="1" smtClean="0">
                <a:latin typeface="Times New Roman" panose="02020603050405020304" pitchFamily="18" charset="0"/>
                <a:cs typeface="Times New Roman" panose="02020603050405020304" pitchFamily="18" charset="0"/>
              </a:rPr>
              <a:t>Concept</a:t>
            </a:r>
            <a:r>
              <a:rPr lang="ru-RU" dirty="0" smtClean="0">
                <a:latin typeface="Times New Roman" panose="02020603050405020304" pitchFamily="18" charset="0"/>
                <a:cs typeface="Times New Roman" panose="02020603050405020304" pitchFamily="18" charset="0"/>
              </a:rPr>
              <a:t> II» и др.), оборудованные встроенными компьютерами, управляющими системой регулирования нагрузки (рис. 2).</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599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565632" y="1"/>
            <a:ext cx="8487530" cy="3193576"/>
          </a:xfrm>
          <a:prstGeom prst="rect">
            <a:avLst/>
          </a:prstGeom>
        </p:spPr>
      </p:pic>
      <p:sp>
        <p:nvSpPr>
          <p:cNvPr id="3" name="Прямоугольник 2"/>
          <p:cNvSpPr/>
          <p:nvPr/>
        </p:nvSpPr>
        <p:spPr>
          <a:xfrm>
            <a:off x="0" y="3193577"/>
            <a:ext cx="12192000" cy="369332"/>
          </a:xfrm>
          <a:prstGeom prst="rect">
            <a:avLst/>
          </a:prstGeom>
        </p:spPr>
        <p:txBody>
          <a:bodyPr wrap="square">
            <a:spAutoFit/>
          </a:bodyPr>
          <a:lstStyle/>
          <a:p>
            <a:pPr algn="ctr"/>
            <a:r>
              <a:rPr lang="ru-RU" dirty="0" smtClean="0"/>
              <a:t>Рис. 2. Автоматизированный </a:t>
            </a:r>
            <a:r>
              <a:rPr lang="ru-RU" dirty="0" err="1" smtClean="0"/>
              <a:t>тредбан</a:t>
            </a:r>
            <a:r>
              <a:rPr lang="ru-RU" dirty="0" smtClean="0"/>
              <a:t> с компьютерным программированием режима тренировки</a:t>
            </a:r>
            <a:endParaRPr lang="ru-RU" dirty="0"/>
          </a:p>
        </p:txBody>
      </p:sp>
      <p:sp>
        <p:nvSpPr>
          <p:cNvPr id="4" name="Прямоугольник 3"/>
          <p:cNvSpPr/>
          <p:nvPr/>
        </p:nvSpPr>
        <p:spPr>
          <a:xfrm>
            <a:off x="-13648" y="4313536"/>
            <a:ext cx="12078269" cy="120032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Компьютер показывает значения пульса, скорости, времени, длину дистанции, расход калорий и др. Профиль нагрузки графически отображается на дисплее. В заключение следует отметить, что, готовясь к занятию и выбирая оптимальные для того или иного этапа методы, преподаватель должен предусматривать, какова должна быть их структур; чтобы усилить, например, мотивационную или воспитательную, образовательную или развивающую функцию.</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2017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Под воздействием физических упражнений можно существенно изменять формы телосложения. Подбирая соответствующую методику выполнения физических упражнений, в одних случаях массу мышечных групп увеличивают, в других случаях уменьшают.</a:t>
            </a:r>
          </a:p>
          <a:p>
            <a:pPr algn="just"/>
            <a:r>
              <a:rPr lang="ru-RU" dirty="0" smtClean="0">
                <a:latin typeface="Times New Roman" panose="02020603050405020304" pitchFamily="18" charset="0"/>
                <a:cs typeface="Times New Roman" panose="02020603050405020304" pitchFamily="18" charset="0"/>
              </a:rPr>
              <a:t>С помощью физических упражнений можно целенаправленно воздействовать на воспитание физических качеств человека, что, естественно, может улучшить его физическое развитие и физическую подготовленность, а это, в свою очередь, отразится на показателях здоровья. Например, при совершенствовании выносливости не только воспитывается способность длительно выполнять какую-либо умеренную работу, но и одновременно совершенствуются сердечно-сосудистая и дыхательная системы.</a:t>
            </a:r>
          </a:p>
          <a:p>
            <a:pPr algn="just"/>
            <a:r>
              <a:rPr lang="ru-RU" dirty="0" smtClean="0">
                <a:latin typeface="Times New Roman" panose="02020603050405020304" pitchFamily="18" charset="0"/>
                <a:cs typeface="Times New Roman" panose="02020603050405020304" pitchFamily="18" charset="0"/>
              </a:rPr>
              <a:t>Образовательная роль. Через физические упражнения познаются законы движения в окружающей среде и собственного тела и его частей. Выполняя физические упражнения, занимающиеся учатся управлять своими движениями, овладевают новыми двигательными умениями и навыками. Это, в свою очередь, позволяет осваивать более сложные двигательные действия и познавать законы движений в спорте. Чем большим багажом двигательных умений и навыков обладает человек, тем легче он приспосабливается к условиям окружающей среды и тем легче он осваивает новые формы движений.</a:t>
            </a:r>
          </a:p>
          <a:p>
            <a:pPr algn="just"/>
            <a:r>
              <a:rPr lang="ru-RU" dirty="0" smtClean="0">
                <a:latin typeface="Times New Roman" panose="02020603050405020304" pitchFamily="18" charset="0"/>
                <a:cs typeface="Times New Roman" panose="02020603050405020304" pitchFamily="18" charset="0"/>
              </a:rPr>
              <a:t>В процессе занятий физическими упражнениями происходит освоение целого ряда специальных знаний, пополняются и углубляются ранее приобретенные. Влияние на личность. Физические упражнения требуют зачастую неординарного проявления целого ряда личностных качеств.</a:t>
            </a:r>
          </a:p>
          <a:p>
            <a:pPr algn="just"/>
            <a:r>
              <a:rPr lang="ru-RU" dirty="0" smtClean="0">
                <a:latin typeface="Times New Roman" panose="02020603050405020304" pitchFamily="18" charset="0"/>
                <a:cs typeface="Times New Roman" panose="02020603050405020304" pitchFamily="18" charset="0"/>
              </a:rPr>
              <a:t>Преодолевая различные трудности и управляя своими эмоциями в процессе занятий физическими упражнениями, человек вырабатывает в себе ценные для жизни черты и качества характера (смелость, настойчивость, трудолюбие, решительность и др.).</a:t>
            </a:r>
          </a:p>
          <a:p>
            <a:pPr algn="just"/>
            <a:r>
              <a:rPr lang="ru-RU" dirty="0" smtClean="0">
                <a:latin typeface="Times New Roman" panose="02020603050405020304" pitchFamily="18" charset="0"/>
                <a:cs typeface="Times New Roman" panose="02020603050405020304" pitchFamily="18" charset="0"/>
              </a:rPr>
              <a:t>Занятия физическими упражнениями, как правило, проводятся в коллективе. При выполнении физических упражнений во многих случаях действия одного занимающегося зависят или во </a:t>
            </a:r>
            <a:r>
              <a:rPr lang="ru-RU" dirty="0" err="1" smtClean="0">
                <a:latin typeface="Times New Roman" panose="02020603050405020304" pitchFamily="18" charset="0"/>
                <a:cs typeface="Times New Roman" panose="02020603050405020304" pitchFamily="18" charset="0"/>
              </a:rPr>
              <a:t>многомопределяют</a:t>
            </a:r>
            <a:r>
              <a:rPr lang="ru-RU" dirty="0" smtClean="0">
                <a:latin typeface="Times New Roman" panose="02020603050405020304" pitchFamily="18" charset="0"/>
                <a:cs typeface="Times New Roman" panose="02020603050405020304" pitchFamily="18" charset="0"/>
              </a:rPr>
              <a:t> действия другого. Происходит как бы согласование своих действий с мотивами и действиями коллектива, подчинение личности под общую стратегию действий. Это проявляется во многих подвижных и спортивных играх.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187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Умение быть сдержанным, подчинить себя воле коллектива, найти одно-единственное правильное решение и, не считаясь со своими личными амбициями, помочь товарищу. Эти и многие другие нравственные качества формируются при занятиях физическими упражнениями.</a:t>
            </a:r>
          </a:p>
          <a:p>
            <a:pPr algn="just"/>
            <a:r>
              <a:rPr lang="ru-RU" dirty="0" smtClean="0">
                <a:latin typeface="Times New Roman" panose="02020603050405020304" pitchFamily="18" charset="0"/>
                <a:cs typeface="Times New Roman" panose="02020603050405020304" pitchFamily="18" charset="0"/>
              </a:rPr>
              <a:t>Содержание любого физического упражнения сопряжено, как правило, с комплексом воздействий на человека. Профессионально весьма важно для учителя физической культуры (тренера по виду спорта) умение всесторонне оценить содержание используемого упражнения в педагогическом аспекте, реально определить возможность использования его различных сторон в образовательно-воспитательных целях.</a:t>
            </a:r>
          </a:p>
          <a:p>
            <a:pPr algn="just"/>
            <a:r>
              <a:rPr lang="ru-RU" dirty="0" smtClean="0">
                <a:latin typeface="Times New Roman" panose="02020603050405020304" pitchFamily="18" charset="0"/>
                <a:cs typeface="Times New Roman" panose="02020603050405020304" pitchFamily="18" charset="0"/>
              </a:rPr>
              <a:t>Особенности содержания того или иного физического упражнения определяются его формой. Форма физического упражнения — это определенная упорядоченность и согласованность как процессов, так и элементов содержания данного упражнения. В форме физического упражнения различают внутреннюю и внешнюю структуру. Внутренняя структура физического упражнения обусловлена взаимодействием, согласованностью и связью различных процессов, происходящих в организме во время данного упражнения. Внешняя структура физического упражнения — это его видимая форма, которая характеризуется соотношением пространственных, временных и динамических (силовых) параметров движений.</a:t>
            </a:r>
          </a:p>
          <a:p>
            <a:pPr algn="just"/>
            <a:r>
              <a:rPr lang="ru-RU" dirty="0" smtClean="0">
                <a:latin typeface="Times New Roman" panose="02020603050405020304" pitchFamily="18" charset="0"/>
                <a:cs typeface="Times New Roman" panose="02020603050405020304" pitchFamily="18" charset="0"/>
              </a:rPr>
              <a:t>Содержание и форма физического упражнения тесно взаимосвязаны между собой. Они образуют органическое единство, причем содержание играет ведущую роль по отношению к форме. Для совершенствования в двигательной деятельности необходимо обеспечить в первую очередь соответствующее изменение ее содержательной стороны. По мере изменения содержания меняется и форма упражнения. Со своей стороны форма также влияет на содержание. Несовершенная форма не позволяет в полной мере раскрыться содержанию упражнения. Техника физических упражнений. Целевой результат движения зависит не только от содержания, но и одновременно от техники физических упражнений. Под техникой физических упражнений понимают способы выполнения двигательных действий, с помощью которых двигательная задача решается целесообразно с относительно большей эффективностью. В физическом упражнении выделяют три фазы; подготовительную, основную (ведущую) и заключительную (завершающую). Подготовительная фаза предназначена для создания наиболее благоприятных условий выполнения главной задачи действия (например, стартовое положение бегуна на короткие дистанции, замах при метании диска и т.п.).</a:t>
            </a:r>
          </a:p>
        </p:txBody>
      </p:sp>
    </p:spTree>
    <p:extLst>
      <p:ext uri="{BB962C8B-B14F-4D97-AF65-F5344CB8AC3E}">
        <p14:creationId xmlns:p14="http://schemas.microsoft.com/office/powerpoint/2010/main" val="70163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Основная фаза состоит из движений (или движения), с помощью которых решается главная задача действия (например, стартовый разгон и бег на дистанции, выполнение поворота и финального усилия в метании диска и т.п.).</a:t>
            </a:r>
          </a:p>
          <a:p>
            <a:pPr algn="just"/>
            <a:r>
              <a:rPr lang="ru-RU" dirty="0" smtClean="0">
                <a:latin typeface="Times New Roman" panose="02020603050405020304" pitchFamily="18" charset="0"/>
                <a:cs typeface="Times New Roman" panose="02020603050405020304" pitchFamily="18" charset="0"/>
              </a:rPr>
              <a:t>Заключительная фаза завершает действие (например, пробежка по инерции после финиша, движения для сохранения равновесия и погашения инерции тела после выпуска снаряда в метаниях и т.п.).</a:t>
            </a:r>
          </a:p>
          <a:p>
            <a:pPr algn="just"/>
            <a:r>
              <a:rPr lang="ru-RU" dirty="0" smtClean="0">
                <a:latin typeface="Times New Roman" panose="02020603050405020304" pitchFamily="18" charset="0"/>
                <a:cs typeface="Times New Roman" panose="02020603050405020304" pitchFamily="18" charset="0"/>
              </a:rPr>
              <a:t>Эффект физических упражнений существенно зависит от биомеханических характеристик отдельных движений. Различают пространственные, временные, пространственно-временные и динамические характеристики движений.</a:t>
            </a:r>
          </a:p>
          <a:p>
            <a:pPr algn="just"/>
            <a:r>
              <a:rPr lang="ru-RU" dirty="0" smtClean="0">
                <a:latin typeface="Times New Roman" panose="02020603050405020304" pitchFamily="18" charset="0"/>
                <a:cs typeface="Times New Roman" panose="02020603050405020304" pitchFamily="18" charset="0"/>
              </a:rPr>
              <a:t>Пространственные характеристики. К ним относятся положение тела и его частей (исходное положение и оперативная поза в процессе выполнения движения), направление, амплитуда, траектория.</a:t>
            </a:r>
          </a:p>
          <a:p>
            <a:pPr algn="just"/>
            <a:r>
              <a:rPr lang="ru-RU" dirty="0" smtClean="0">
                <a:latin typeface="Times New Roman" panose="02020603050405020304" pitchFamily="18" charset="0"/>
                <a:cs typeface="Times New Roman" panose="02020603050405020304" pitchFamily="18" charset="0"/>
              </a:rPr>
              <a:t>От исходного положения во многом зависит эффективность последующих действий. Так, например, сгибание ног и замах рук перед отталкиванием в прыжках с места во многом определяют эффективность последующих действий (отталкивание и полет) и конечный результат.</a:t>
            </a:r>
          </a:p>
          <a:p>
            <a:pPr algn="just"/>
            <a:r>
              <a:rPr lang="ru-RU" dirty="0" smtClean="0">
                <a:latin typeface="Times New Roman" panose="02020603050405020304" pitchFamily="18" charset="0"/>
                <a:cs typeface="Times New Roman" panose="02020603050405020304" pitchFamily="18" charset="0"/>
              </a:rPr>
              <a:t>Не менее важную роль играет и определенная поза в процессе выполнения упражнения. От того, насколько она будет рациональна, зависит и конечный результат. Например, при неправильной посадке конькобежца затрудняется техника бега; неправильная поза при прыжках с трамплина не позволяет в полной мере использовать воздушную подушку и осуществлять планирующий полет. Направление движения влияет на точность двигательного действия и его конечный результат. Например, отклонение руки от правильного положения при метании копья или диска существенно отражается на направлении полета снаряда. Поэтому, осуществляя двигательное действие, каждый раз выбирают такое направление, которое бы в наибольшей мере отвечало рациональной технике. </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Рациональная техника во многом зависит от амплитуды в подготовительных или основных фазах движения. Во многих случаях она определяет: 1) длительность приложения сил и, следовательно, величину ускорения (что очень важно, например, для результата в метаниях); 2) полноту растяжения и сокращения мышц; 3) эстетику и красоту выполняемых движений, характерных для спортивной и художественной гимнастики, фигурного катания на коньках и др. Амплитуда движений зависит от строения суставов и эластичности связок и мышц. Существенное значение для эффективности физических упражнений имеет траектория движения. По форме она может быть криволинейной и прямолинейной. Во многих случаях оправданной является закругленная форма траектории.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70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Это связано с нецелесообразными затратами мышечных усилий. В других случаях предпочтительной является прямолинейная форма траектории (удар в боксе, укол в фехтовании и т.п.). Временные характеристики. К ним относятся длительность движений и темп. Длительность упражнения в целом (бега, плавания и т.п.) определяет величину его воздействия (нагрузку). Длительность отдельных движений влияет на выполнение всего двигательного действия. Темп движения определяется количеством движений в единицу времени. От него зависит скорость перемещения тела в циклических упражнениях (ходьба, бег, плавание и т.п.). </a:t>
            </a:r>
          </a:p>
          <a:p>
            <a:pPr algn="just"/>
            <a:r>
              <a:rPr lang="ru-RU" dirty="0" smtClean="0">
                <a:latin typeface="Times New Roman" panose="02020603050405020304" pitchFamily="18" charset="0"/>
                <a:cs typeface="Times New Roman" panose="02020603050405020304" pitchFamily="18" charset="0"/>
              </a:rPr>
              <a:t>Величина нагрузки в упражнении также находится в прямой зависимости от темпа. Пространственно-временные характеристики — это скорость и ускорение. Они определяют характер перемещения тела и его частей в пространстве. От скорости движений зависят их частота (темп), величина нагрузки в процессе выполнения упражнения, результат многих двигательных действий (ходьбы, бега, прыжков, метаний и др.). Динамические характеристики. Они отражают взаимодействие внутренних и внешних сил в процессе движений. Внутренними силами являются: силы активного сокращения — тяги мышц, силы упругого, эластичного сопротивления растягиванию мышц и связок, реактивные силы. Однако внутренние силы не могут перемещать тело в пространстве без взаимодействия с внешними силами.</a:t>
            </a:r>
          </a:p>
          <a:p>
            <a:pPr algn="just"/>
            <a:r>
              <a:rPr lang="ru-RU" dirty="0" smtClean="0">
                <a:latin typeface="Times New Roman" panose="02020603050405020304" pitchFamily="18" charset="0"/>
                <a:cs typeface="Times New Roman" panose="02020603050405020304" pitchFamily="18" charset="0"/>
              </a:rPr>
              <a:t>К внешним силам относятся силы реакции опоры, гравитационные силы (сила тяжести), трения и сопротивления внешней среды (вода, воздух, снег и др.), инерционные силы перемещаемых предметов и т.д. Ритм как комплексная характеристика техники физических упражнений отражает закономерный порядок распределения усилий во времени и пространстве, последовательность и меру их изменения (нарастание и уменьшение) в динамике действия. Ритм объединяет все элементы техники в единое целое, является важнейшим интегральным признаком техники двигательного действия.</a:t>
            </a:r>
          </a:p>
          <a:p>
            <a:pPr algn="just"/>
            <a:r>
              <a:rPr lang="ru-RU" dirty="0" smtClean="0">
                <a:latin typeface="Times New Roman" panose="02020603050405020304" pitchFamily="18" charset="0"/>
                <a:cs typeface="Times New Roman" panose="02020603050405020304" pitchFamily="18" charset="0"/>
              </a:rPr>
              <a:t>Критерии оценки эффективности техники. Под педагогическими критериями эффективности техники понимаются признаки, на основе которых преподаватель может определить (оценить) меру соответствия наблюдаемого им способа исполнения двигательного действия и объективно необходимого.</a:t>
            </a:r>
          </a:p>
        </p:txBody>
      </p:sp>
    </p:spTree>
    <p:extLst>
      <p:ext uri="{BB962C8B-B14F-4D97-AF65-F5344CB8AC3E}">
        <p14:creationId xmlns:p14="http://schemas.microsoft.com/office/powerpoint/2010/main" val="318747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практике физического воспитания используются следующие критерии оценки эффективности техники:</a:t>
            </a:r>
          </a:p>
          <a:p>
            <a:pPr algn="just"/>
            <a:r>
              <a:rPr lang="ru-RU" dirty="0" smtClean="0">
                <a:latin typeface="Times New Roman" panose="02020603050405020304" pitchFamily="18" charset="0"/>
                <a:cs typeface="Times New Roman" panose="02020603050405020304" pitchFamily="18" charset="0"/>
              </a:rPr>
              <a:t>1)результативность физического упражнения (в том числе и спортивный результат);</a:t>
            </a:r>
          </a:p>
          <a:p>
            <a:pPr algn="just"/>
            <a:r>
              <a:rPr lang="ru-RU" dirty="0" smtClean="0">
                <a:latin typeface="Times New Roman" panose="02020603050405020304" pitchFamily="18" charset="0"/>
                <a:cs typeface="Times New Roman" panose="02020603050405020304" pitchFamily="18" charset="0"/>
              </a:rPr>
              <a:t>2)параметры эталонной техники. Сущность его заключается в том, что сопоставляются параметры наблюдаемого действия с параметрами эталонной техники;</a:t>
            </a:r>
          </a:p>
          <a:p>
            <a:pPr algn="just"/>
            <a:r>
              <a:rPr lang="ru-RU" dirty="0" smtClean="0">
                <a:latin typeface="Times New Roman" panose="02020603050405020304" pitchFamily="18" charset="0"/>
                <a:cs typeface="Times New Roman" panose="02020603050405020304" pitchFamily="18" charset="0"/>
              </a:rPr>
              <a:t>3)разница между реальным результатом и возможным.</a:t>
            </a:r>
          </a:p>
          <a:p>
            <a:pPr algn="just"/>
            <a:r>
              <a:rPr lang="ru-RU" dirty="0" smtClean="0">
                <a:latin typeface="Times New Roman" panose="02020603050405020304" pitchFamily="18" charset="0"/>
                <a:cs typeface="Times New Roman" panose="02020603050405020304" pitchFamily="18" charset="0"/>
              </a:rPr>
              <a:t>Ближайший (следовой) и кумулятивный эффекты упражнений. Эффект от выполнения любого физического упражнения может наблюдаться непосредственно в процессе его выполнения и по истечении определенного промежутка времени. В первом случае говорят о ближайшем эффекте упражнения, который характеризуется, кроме прочего, утомлением, наступившим в результате длительного или неоднократного выполнения упражнения в процессе занятия. Во втором случае имеет место следовой эффект упражнения.</a:t>
            </a:r>
          </a:p>
          <a:p>
            <a:pPr algn="just"/>
            <a:r>
              <a:rPr lang="ru-RU" dirty="0" smtClean="0">
                <a:latin typeface="Times New Roman" panose="02020603050405020304" pitchFamily="18" charset="0"/>
                <a:cs typeface="Times New Roman" panose="02020603050405020304" pitchFamily="18" charset="0"/>
              </a:rPr>
              <a:t>При этом в зависимости от интервалов времени, проходящего до очередного занятия, выделяют следующие фазы изменения эффекта упражнений: фазу относительной нормализации, супер компенсаторную и редукционную фазы.</a:t>
            </a:r>
          </a:p>
          <a:p>
            <a:pPr algn="just"/>
            <a:r>
              <a:rPr lang="ru-RU" dirty="0" smtClean="0">
                <a:latin typeface="Times New Roman" panose="02020603050405020304" pitchFamily="18" charset="0"/>
                <a:cs typeface="Times New Roman" panose="02020603050405020304" pitchFamily="18" charset="0"/>
              </a:rPr>
              <a:t>В фазе относительной нормализации следовой эффект упражнения характеризуется развертыванием восстановительных процессов, приводящих к восстановлению оперативной работоспособности до исходного уровня.</a:t>
            </a:r>
          </a:p>
          <a:p>
            <a:pPr algn="just"/>
            <a:r>
              <a:rPr lang="ru-RU" dirty="0" smtClean="0">
                <a:latin typeface="Times New Roman" panose="02020603050405020304" pitchFamily="18" charset="0"/>
                <a:cs typeface="Times New Roman" panose="02020603050405020304" pitchFamily="18" charset="0"/>
              </a:rPr>
              <a:t>В </a:t>
            </a:r>
            <a:r>
              <a:rPr lang="ru-RU" dirty="0" err="1" smtClean="0">
                <a:latin typeface="Times New Roman" panose="02020603050405020304" pitchFamily="18" charset="0"/>
                <a:cs typeface="Times New Roman" panose="02020603050405020304" pitchFamily="18" charset="0"/>
              </a:rPr>
              <a:t>суперкомпенсаторной</a:t>
            </a:r>
            <a:r>
              <a:rPr lang="ru-RU" dirty="0" smtClean="0">
                <a:latin typeface="Times New Roman" panose="02020603050405020304" pitchFamily="18" charset="0"/>
                <a:cs typeface="Times New Roman" panose="02020603050405020304" pitchFamily="18" charset="0"/>
              </a:rPr>
              <a:t> фазе следовой эффект упражнения выражается не только в возмещении рабочих трат, но и в компенсации их «с избытком», превышении уровня оперативной работоспособности над исходным уровнем.</a:t>
            </a:r>
          </a:p>
          <a:p>
            <a:pPr algn="just"/>
            <a:r>
              <a:rPr lang="ru-RU" dirty="0" smtClean="0">
                <a:latin typeface="Times New Roman" panose="02020603050405020304" pitchFamily="18" charset="0"/>
                <a:cs typeface="Times New Roman" panose="02020603050405020304" pitchFamily="18" charset="0"/>
              </a:rPr>
              <a:t>В редукционной фазе следовой эффект упражнения теряется, если время между занятиями слишком продолжительно. Чтобы этого не произошло, необходимо проводить последующие занятия или в фазе относительной нормализации, или в супер компенсаторной фазе. В таких случаях эффект предыдущих занятий будет «наслаиваться» на эффект последующих. В результате возникает качественно новый эффект системного использования упражнений — кумулятивно-хронический эффект. Он является, </a:t>
            </a:r>
            <a:r>
              <a:rPr lang="ru-RU" dirty="0" err="1" smtClean="0">
                <a:latin typeface="Times New Roman" panose="02020603050405020304" pitchFamily="18" charset="0"/>
                <a:cs typeface="Times New Roman" panose="02020603050405020304" pitchFamily="18" charset="0"/>
              </a:rPr>
              <a:t>такимрегулярно</a:t>
            </a:r>
            <a:r>
              <a:rPr lang="ru-RU" dirty="0" smtClean="0">
                <a:latin typeface="Times New Roman" panose="02020603050405020304" pitchFamily="18" charset="0"/>
                <a:cs typeface="Times New Roman" panose="02020603050405020304" pitchFamily="18" charset="0"/>
              </a:rPr>
              <a:t> воспроизводимого упражнения (или системы различных упражнений).</a:t>
            </a:r>
          </a:p>
          <a:p>
            <a:pPr algn="just"/>
            <a:r>
              <a:rPr lang="ru-RU" dirty="0" smtClean="0">
                <a:latin typeface="Times New Roman" panose="02020603050405020304" pitchFamily="18" charset="0"/>
                <a:cs typeface="Times New Roman" panose="02020603050405020304" pitchFamily="18" charset="0"/>
              </a:rPr>
              <a:t>В физическом воспитании главный смысл обеспечения долговременного кумулятивного эффекта упражнений заключает-</a:t>
            </a:r>
          </a:p>
          <a:p>
            <a:pPr algn="just"/>
            <a:r>
              <a:rPr lang="ru-RU" dirty="0" err="1" smtClean="0">
                <a:latin typeface="Times New Roman" panose="02020603050405020304" pitchFamily="18" charset="0"/>
                <a:cs typeface="Times New Roman" panose="02020603050405020304" pitchFamily="18" charset="0"/>
              </a:rPr>
              <a:t>ся</a:t>
            </a:r>
            <a:r>
              <a:rPr lang="ru-RU" dirty="0" smtClean="0">
                <a:latin typeface="Times New Roman" panose="02020603050405020304" pitchFamily="18" charset="0"/>
                <a:cs typeface="Times New Roman" panose="02020603050405020304" pitchFamily="18" charset="0"/>
              </a:rPr>
              <a:t> в развитии тренированности, сохранении и дальнейшем улучшении физической подготовленности. Но кумуляция </a:t>
            </a:r>
            <a:r>
              <a:rPr lang="ru-RU" dirty="0" err="1" smtClean="0">
                <a:latin typeface="Times New Roman" panose="02020603050405020304" pitchFamily="18" charset="0"/>
                <a:cs typeface="Times New Roman" panose="02020603050405020304" pitchFamily="18" charset="0"/>
              </a:rPr>
              <a:t>эффектаупражнения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можег</a:t>
            </a:r>
            <a:r>
              <a:rPr lang="ru-RU" dirty="0" smtClean="0">
                <a:latin typeface="Times New Roman" panose="02020603050405020304" pitchFamily="18" charset="0"/>
                <a:cs typeface="Times New Roman" panose="02020603050405020304" pitchFamily="18" charset="0"/>
              </a:rPr>
              <a:t> привести и к отрицательным последствиям, если нарушаются закономерности физического воспитания, в частности, хронически допускаются чрезмерные нагрузки.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2196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Следствием этого могут быть перенапряжение, перетренированность и т.д.</a:t>
            </a:r>
          </a:p>
          <a:p>
            <a:pPr algn="just"/>
            <a:r>
              <a:rPr lang="ru-RU" dirty="0" smtClean="0">
                <a:latin typeface="Times New Roman" panose="02020603050405020304" pitchFamily="18" charset="0"/>
                <a:cs typeface="Times New Roman" panose="02020603050405020304" pitchFamily="18" charset="0"/>
              </a:rPr>
              <a:t>Классификация физических упражнений. </a:t>
            </a:r>
          </a:p>
          <a:p>
            <a:pPr algn="just"/>
            <a:r>
              <a:rPr lang="ru-RU" dirty="0" smtClean="0">
                <a:latin typeface="Times New Roman" panose="02020603050405020304" pitchFamily="18" charset="0"/>
                <a:cs typeface="Times New Roman" panose="02020603050405020304" pitchFamily="18" charset="0"/>
              </a:rPr>
              <a:t>Классифицировать физические упражнения — значит логически представлять их как некоторую упорядоченную совокупность с подразделением на группы и подгруппы согласно определенным признакам.</a:t>
            </a:r>
          </a:p>
          <a:p>
            <a:pPr algn="just"/>
            <a:r>
              <a:rPr lang="ru-RU" dirty="0" smtClean="0">
                <a:latin typeface="Times New Roman" panose="02020603050405020304" pitchFamily="18" charset="0"/>
                <a:cs typeface="Times New Roman" panose="02020603050405020304" pitchFamily="18" charset="0"/>
              </a:rPr>
              <a:t>В теории и методике физического воспитания создан целый ряд классификаций физических упражнений.</a:t>
            </a:r>
          </a:p>
          <a:p>
            <a:pPr algn="just"/>
            <a:r>
              <a:rPr lang="ru-RU" dirty="0" smtClean="0">
                <a:latin typeface="Times New Roman" panose="02020603050405020304" pitchFamily="18" charset="0"/>
                <a:cs typeface="Times New Roman" panose="02020603050405020304" pitchFamily="18" charset="0"/>
              </a:rPr>
              <a:t>1. Классификация физических упражнений по признаку исторически сложившихся систем физического воспитания. Исторически в обществе сложилось так, что все многообразие физических упражнений постепенно аккумулировалось всего в четырех типичных группах: гимнастика, игры, спорт, туризм. Каждая из этих групп физических упражнений имеет свои существенные признаки, но главным образом они различаются педагогическими возможностями, специфическим назначением в системе физического воспитания, а также свойственной им методикой проведения занятий.</a:t>
            </a:r>
          </a:p>
          <a:p>
            <a:pPr algn="just"/>
            <a:r>
              <a:rPr lang="ru-RU" dirty="0" smtClean="0">
                <a:latin typeface="Times New Roman" panose="02020603050405020304" pitchFamily="18" charset="0"/>
                <a:cs typeface="Times New Roman" panose="02020603050405020304" pitchFamily="18" charset="0"/>
              </a:rPr>
              <a:t>В нашей системе физического воспитания гимнастика, игра, спорт и туризм дают возможность:</a:t>
            </a:r>
          </a:p>
          <a:p>
            <a:pPr algn="just"/>
            <a:r>
              <a:rPr lang="ru-RU" dirty="0" smtClean="0">
                <a:latin typeface="Times New Roman" panose="02020603050405020304" pitchFamily="18" charset="0"/>
                <a:cs typeface="Times New Roman" panose="02020603050405020304" pitchFamily="18" charset="0"/>
              </a:rPr>
              <a:t>—во-первых, обеспечить всестороннее физическое воспитание человека;</a:t>
            </a:r>
          </a:p>
          <a:p>
            <a:pPr algn="just"/>
            <a:r>
              <a:rPr lang="ru-RU" dirty="0" smtClean="0">
                <a:latin typeface="Times New Roman" panose="02020603050405020304" pitchFamily="18" charset="0"/>
                <a:cs typeface="Times New Roman" panose="02020603050405020304" pitchFamily="18" charset="0"/>
              </a:rPr>
              <a:t>—во-вторых, удовлетворить индивидуальные запросы и интересы многих людей в сфере физического воспитания;</a:t>
            </a:r>
          </a:p>
          <a:p>
            <a:pPr algn="just"/>
            <a:r>
              <a:rPr lang="ru-RU" dirty="0" smtClean="0">
                <a:latin typeface="Times New Roman" panose="02020603050405020304" pitchFamily="18" charset="0"/>
                <a:cs typeface="Times New Roman" panose="02020603050405020304" pitchFamily="18" charset="0"/>
              </a:rPr>
              <a:t>— в-третьих, охватить физкультурными занятиями людей практически на протяжении всей жизни — от элементарных дет</a:t>
            </a:r>
          </a:p>
          <a:p>
            <a:pPr algn="just"/>
            <a:r>
              <a:rPr lang="ru-RU" dirty="0" err="1" smtClean="0">
                <a:latin typeface="Times New Roman" panose="02020603050405020304" pitchFamily="18" charset="0"/>
                <a:cs typeface="Times New Roman" panose="02020603050405020304" pitchFamily="18" charset="0"/>
              </a:rPr>
              <a:t>ских</a:t>
            </a:r>
            <a:r>
              <a:rPr lang="ru-RU" dirty="0" smtClean="0">
                <a:latin typeface="Times New Roman" panose="02020603050405020304" pitchFamily="18" charset="0"/>
                <a:cs typeface="Times New Roman" panose="02020603050405020304" pitchFamily="18" charset="0"/>
              </a:rPr>
              <a:t> подвижных игр до занятий упражнениями из арсенала лечебной физической культуры в пожилом возрасте.</a:t>
            </a:r>
          </a:p>
          <a:p>
            <a:pPr algn="just"/>
            <a:r>
              <a:rPr lang="ru-RU" dirty="0" smtClean="0">
                <a:latin typeface="Times New Roman" panose="02020603050405020304" pitchFamily="18" charset="0"/>
                <a:cs typeface="Times New Roman" panose="02020603050405020304" pitchFamily="18" charset="0"/>
              </a:rPr>
              <a:t>2.Классификация физических упражнений по их анатомическому признаку. По этому признаку все физические упражнения </a:t>
            </a:r>
            <a:r>
              <a:rPr lang="ru-RU" dirty="0" err="1" smtClean="0">
                <a:latin typeface="Times New Roman" panose="02020603050405020304" pitchFamily="18" charset="0"/>
                <a:cs typeface="Times New Roman" panose="02020603050405020304" pitchFamily="18" charset="0"/>
              </a:rPr>
              <a:t>группи-руются</a:t>
            </a:r>
            <a:r>
              <a:rPr lang="ru-RU" dirty="0" smtClean="0">
                <a:latin typeface="Times New Roman" panose="02020603050405020304" pitchFamily="18" charset="0"/>
                <a:cs typeface="Times New Roman" panose="02020603050405020304" pitchFamily="18" charset="0"/>
              </a:rPr>
              <a:t> по их воздействию на мышцы рук, ног, брюшного пресса, спины и т.д. С помощью такой классификации составляются различные комплексы упражнений (гигиеническая гимнастика, атлетическая гимнастика, разминка и т.п.).</a:t>
            </a:r>
          </a:p>
          <a:p>
            <a:pPr algn="just"/>
            <a:r>
              <a:rPr lang="ru-RU" dirty="0" smtClean="0">
                <a:latin typeface="Times New Roman" panose="02020603050405020304" pitchFamily="18" charset="0"/>
                <a:cs typeface="Times New Roman" panose="02020603050405020304" pitchFamily="18" charset="0"/>
              </a:rPr>
              <a:t>3.Классификация физических упражнений по признаку их преимущественной направленности на воспитание отдельных</a:t>
            </a:r>
          </a:p>
          <a:p>
            <a:pPr algn="just"/>
            <a:r>
              <a:rPr lang="ru-RU" dirty="0" smtClean="0">
                <a:latin typeface="Times New Roman" panose="02020603050405020304" pitchFamily="18" charset="0"/>
                <a:cs typeface="Times New Roman" panose="02020603050405020304" pitchFamily="18" charset="0"/>
              </a:rPr>
              <a:t>физических качеств. Здесь упражнения классифицируются последующим группам: 1) скоростно-силовые виды упражнений, характеризующиеся максимальной мощностью усилий (например, бег на короткие дистанции, прыжки, метания и т.п.); 2) упражнения циклического характера на выносливость (например, бег на средние и длинные дистанции, лыжные гонки, плавание и т.п.); 3) упражнения, требующие высокой координации движений (например, акробатические и гимнастические упражнения, прыжки в воду, фигурное катание на коньках и т.п.);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433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4) упражнения, требующие комплексного проявления физических качеств и двигательных навыков в условиях переменных режимов двигательной деятельности, непрерывных изменений ситуаций и форм действий (например, спортивные игры, борьба, бокс, фехтование).</a:t>
            </a:r>
          </a:p>
          <a:p>
            <a:pPr algn="just"/>
            <a:r>
              <a:rPr lang="ru-RU" dirty="0" smtClean="0">
                <a:latin typeface="Times New Roman" panose="02020603050405020304" pitchFamily="18" charset="0"/>
                <a:cs typeface="Times New Roman" panose="02020603050405020304" pitchFamily="18" charset="0"/>
              </a:rPr>
              <a:t>4.Классификация физических упражнений по признаку биомеханической структуры движения. По этому признаку выделяют циклические, ациклические и смешанные упражнения.</a:t>
            </a:r>
          </a:p>
          <a:p>
            <a:pPr algn="just"/>
            <a:r>
              <a:rPr lang="ru-RU" dirty="0" smtClean="0">
                <a:latin typeface="Times New Roman" panose="02020603050405020304" pitchFamily="18" charset="0"/>
                <a:cs typeface="Times New Roman" panose="02020603050405020304" pitchFamily="18" charset="0"/>
              </a:rPr>
              <a:t>5.Классификация физических упражнений по признаку физиологических зон мощности. По этому признаку различают упражнения максимальной, </a:t>
            </a:r>
            <a:r>
              <a:rPr lang="ru-RU" dirty="0" err="1" smtClean="0">
                <a:latin typeface="Times New Roman" panose="02020603050405020304" pitchFamily="18" charset="0"/>
                <a:cs typeface="Times New Roman" panose="02020603050405020304" pitchFamily="18" charset="0"/>
              </a:rPr>
              <a:t>субмаксимальной</a:t>
            </a:r>
            <a:r>
              <a:rPr lang="ru-RU" dirty="0" smtClean="0">
                <a:latin typeface="Times New Roman" panose="02020603050405020304" pitchFamily="18" charset="0"/>
                <a:cs typeface="Times New Roman" panose="02020603050405020304" pitchFamily="18" charset="0"/>
              </a:rPr>
              <a:t>, большой и умеренной мощности.</a:t>
            </a:r>
          </a:p>
          <a:p>
            <a:pPr algn="just"/>
            <a:r>
              <a:rPr lang="ru-RU" dirty="0" smtClean="0">
                <a:latin typeface="Times New Roman" panose="02020603050405020304" pitchFamily="18" charset="0"/>
                <a:cs typeface="Times New Roman" panose="02020603050405020304" pitchFamily="18" charset="0"/>
              </a:rPr>
              <a:t>6.Классификация физических упражнений по признаку спортивной специализации. Все упражнения объединяют в три</a:t>
            </a:r>
          </a:p>
          <a:p>
            <a:pPr algn="just"/>
            <a:r>
              <a:rPr lang="ru-RU" dirty="0" smtClean="0">
                <a:latin typeface="Times New Roman" panose="02020603050405020304" pitchFamily="18" charset="0"/>
                <a:cs typeface="Times New Roman" panose="02020603050405020304" pitchFamily="18" charset="0"/>
              </a:rPr>
              <a:t>группы, соревновательные, специально подготовительные и обще подготовительные.</a:t>
            </a:r>
          </a:p>
          <a:p>
            <a:pPr algn="just"/>
            <a:r>
              <a:rPr lang="ru-RU" dirty="0" smtClean="0">
                <a:latin typeface="Times New Roman" panose="02020603050405020304" pitchFamily="18" charset="0"/>
                <a:cs typeface="Times New Roman" panose="02020603050405020304" pitchFamily="18" charset="0"/>
              </a:rPr>
              <a:t>В любой классификации упражнений предполагается, что каждое из них обладает относительно постоянными признаками, в том числе по эффекту воздействия на выполняющего упражнение.</a:t>
            </a:r>
          </a:p>
          <a:p>
            <a:pPr algn="ctr"/>
            <a:r>
              <a:rPr lang="ru-RU" b="1" dirty="0" smtClean="0">
                <a:latin typeface="Times New Roman" panose="02020603050405020304" pitchFamily="18" charset="0"/>
                <a:cs typeface="Times New Roman" panose="02020603050405020304" pitchFamily="18" charset="0"/>
              </a:rPr>
              <a:t>Оздоровительные силы природы</a:t>
            </a:r>
          </a:p>
          <a:p>
            <a:pPr algn="just"/>
            <a:r>
              <a:rPr lang="ru-RU" dirty="0" smtClean="0">
                <a:latin typeface="Times New Roman" panose="02020603050405020304" pitchFamily="18" charset="0"/>
                <a:cs typeface="Times New Roman" panose="02020603050405020304" pitchFamily="18" charset="0"/>
              </a:rPr>
              <a:t>Оздоровительные силы природы оказывают существенное влияние на занимающихся физическими упражнениями. Изменения метеорологических условий (солнечное излучение, воздействие температуры воздуха и воды, изменения атмосферного давления на уровне моря и на высоте, движение и ионизация воздуха и др.) вызывают определенные биохимические изменения в организме, которые приводят к изменению состояния здоровья и работоспособности человека.</a:t>
            </a:r>
          </a:p>
          <a:p>
            <a:pPr algn="just"/>
            <a:r>
              <a:rPr lang="ru-RU" dirty="0" smtClean="0">
                <a:latin typeface="Times New Roman" panose="02020603050405020304" pitchFamily="18" charset="0"/>
                <a:cs typeface="Times New Roman" panose="02020603050405020304" pitchFamily="18" charset="0"/>
              </a:rPr>
              <a:t>В процессе физического воспитания естественные силы природы используют по двум направлениям:</a:t>
            </a:r>
          </a:p>
          <a:p>
            <a:pPr algn="just"/>
            <a:r>
              <a:rPr lang="ru-RU" dirty="0" smtClean="0">
                <a:latin typeface="Times New Roman" panose="02020603050405020304" pitchFamily="18" charset="0"/>
                <a:cs typeface="Times New Roman" panose="02020603050405020304" pitchFamily="18" charset="0"/>
              </a:rPr>
              <a:t>1) как сопутствующие факторы, создающие наиболее благоприятные условия, в которых осуществляется процесс физического воспитания. Они дополняют эффект воздействия физических упражнений на организм занимающихся. Занятия в лесу, на берегу водоема способствуют активизации биологических процессов, вызываемых физическими упражнениями, повышают общую работоспособность организма, замедляют процесс утомления и т.д.;</a:t>
            </a:r>
          </a:p>
          <a:p>
            <a:pPr algn="just"/>
            <a:r>
              <a:rPr lang="ru-RU" dirty="0" smtClean="0">
                <a:latin typeface="Times New Roman" panose="02020603050405020304" pitchFamily="18" charset="0"/>
                <a:cs typeface="Times New Roman" panose="02020603050405020304" pitchFamily="18" charset="0"/>
              </a:rPr>
              <a:t>2) как относительно самостоятельные средства оздоровления и закаливания организма (солнечные, воздушные ванны и водные процедуры).</a:t>
            </a:r>
          </a:p>
        </p:txBody>
      </p:sp>
    </p:spTree>
    <p:extLst>
      <p:ext uri="{BB962C8B-B14F-4D97-AF65-F5344CB8AC3E}">
        <p14:creationId xmlns:p14="http://schemas.microsoft.com/office/powerpoint/2010/main" val="24042813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106</TotalTime>
  <Words>5735</Words>
  <Application>Microsoft Office PowerPoint</Application>
  <PresentationFormat>Широкоэкранный</PresentationFormat>
  <Paragraphs>203</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Cambria</vt:lpstr>
      <vt:lpstr>Rockwell</vt:lpstr>
      <vt:lpstr>Rockwell Condensed</vt:lpstr>
      <vt:lpstr>Times New Roman</vt:lpstr>
      <vt:lpstr>Wingdings</vt:lpstr>
      <vt:lpstr>Дерево</vt:lpstr>
      <vt:lpstr>СРЕДСТВА И МЕТОДЫ ФИЗИЧЕСКОГО ВОСПИТАНИЯ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СРЕДСТВА И МЕТОДЫ ФИЗИЧЕСКОГО ВОСПИТАНИЯ</dc:title>
  <dc:creator>usewr</dc:creator>
  <cp:lastModifiedBy>usewr</cp:lastModifiedBy>
  <cp:revision>13</cp:revision>
  <dcterms:created xsi:type="dcterms:W3CDTF">2020-10-31T14:45:30Z</dcterms:created>
  <dcterms:modified xsi:type="dcterms:W3CDTF">2020-11-09T06:15:03Z</dcterms:modified>
</cp:coreProperties>
</file>